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339" r:id="rId3"/>
    <p:sldId id="291" r:id="rId4"/>
    <p:sldId id="338" r:id="rId5"/>
    <p:sldId id="355" r:id="rId6"/>
    <p:sldId id="326" r:id="rId7"/>
    <p:sldId id="341" r:id="rId8"/>
    <p:sldId id="340" r:id="rId9"/>
    <p:sldId id="342" r:id="rId10"/>
    <p:sldId id="343" r:id="rId11"/>
    <p:sldId id="344" r:id="rId12"/>
    <p:sldId id="346" r:id="rId13"/>
    <p:sldId id="349" r:id="rId14"/>
    <p:sldId id="347" r:id="rId15"/>
    <p:sldId id="348" r:id="rId16"/>
    <p:sldId id="350" r:id="rId17"/>
    <p:sldId id="351" r:id="rId18"/>
    <p:sldId id="353" r:id="rId19"/>
    <p:sldId id="352" r:id="rId20"/>
    <p:sldId id="354" r:id="rId21"/>
    <p:sldId id="356" r:id="rId22"/>
    <p:sldId id="357" r:id="rId23"/>
    <p:sldId id="358" r:id="rId24"/>
    <p:sldId id="359" r:id="rId25"/>
    <p:sldId id="360" r:id="rId26"/>
    <p:sldId id="361" r:id="rId27"/>
    <p:sldId id="363" r:id="rId28"/>
    <p:sldId id="364" r:id="rId29"/>
    <p:sldId id="362" r:id="rId30"/>
    <p:sldId id="365" r:id="rId31"/>
    <p:sldId id="366" r:id="rId32"/>
    <p:sldId id="367" r:id="rId33"/>
    <p:sldId id="368" r:id="rId34"/>
    <p:sldId id="369" r:id="rId35"/>
    <p:sldId id="370" r:id="rId36"/>
    <p:sldId id="371" r:id="rId37"/>
    <p:sldId id="372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5812C-DD5D-446E-A433-D2F4D4D4ACB9}" type="datetimeFigureOut">
              <a:rPr lang="pt-BR" smtClean="0"/>
              <a:t>27/11/2016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0603A-4920-4F17-8AE1-C78A84138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40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6075B0D-5CF6-4BB3-9F4E-8CF0C0E1E7A2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br/url?sa=i&amp;rct=j&amp;q=&amp;esrc=s&amp;frm=1&amp;source=images&amp;cd=&amp;cad=rja&amp;docid=lnwPLrEw4c_IrM&amp;tbnid=V9zN12Me2WIhdM:&amp;ved=0CAUQjRw&amp;url=http://cienciascefet.blogspot.com/2012/02/exercicos-de-aplicacao-quimica.html&amp;ei=YBbkUaaGL_Wr4AOotYGoCA&amp;psig=AFQjCNEZ24gYIsZ8yiidKCHHQblygjMAug&amp;ust=137398878074359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8077200" cy="1901952"/>
          </a:xfrm>
        </p:spPr>
        <p:txBody>
          <a:bodyPr>
            <a:normAutofit/>
          </a:bodyPr>
          <a:lstStyle/>
          <a:p>
            <a:r>
              <a:rPr lang="pt-BR" dirty="0" smtClean="0"/>
              <a:t>Átomos </a:t>
            </a:r>
            <a:r>
              <a:rPr lang="pt-BR" dirty="0" err="1" smtClean="0"/>
              <a:t>Multieletrônicos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0772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Lucas Sigaud – </a:t>
            </a:r>
            <a:r>
              <a:rPr lang="en-US" dirty="0" err="1" smtClean="0">
                <a:solidFill>
                  <a:schemeClr val="tx1"/>
                </a:solidFill>
              </a:rPr>
              <a:t>Universidade</a:t>
            </a:r>
            <a:r>
              <a:rPr lang="en-US" dirty="0" smtClean="0">
                <a:solidFill>
                  <a:schemeClr val="tx1"/>
                </a:solidFill>
              </a:rPr>
              <a:t> Federal </a:t>
            </a:r>
            <a:r>
              <a:rPr lang="en-US" dirty="0" err="1" smtClean="0">
                <a:solidFill>
                  <a:schemeClr val="tx1"/>
                </a:solidFill>
              </a:rPr>
              <a:t>Fluminense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Física</a:t>
            </a:r>
            <a:r>
              <a:rPr lang="en-US" dirty="0" smtClean="0">
                <a:solidFill>
                  <a:schemeClr val="tx1"/>
                </a:solidFill>
              </a:rPr>
              <a:t> IV   –   2016.2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Arial" charset="0"/>
                <a:cs typeface="Arial" charset="0"/>
              </a:rPr>
              <a:t>Átomo de </a:t>
            </a:r>
            <a:r>
              <a:rPr lang="pt-BR" dirty="0" smtClean="0">
                <a:latin typeface="Arial" charset="0"/>
                <a:cs typeface="Arial" charset="0"/>
              </a:rPr>
              <a:t>Hidrogênio</a:t>
            </a:r>
            <a:endParaRPr lang="en-US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2001837"/>
            <a:ext cx="8507412" cy="401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08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Arial" charset="0"/>
                <a:cs typeface="Arial" charset="0"/>
              </a:rPr>
              <a:t>Átomo de </a:t>
            </a:r>
            <a:r>
              <a:rPr lang="pt-BR" dirty="0" smtClean="0">
                <a:latin typeface="Arial" charset="0"/>
                <a:cs typeface="Arial" charset="0"/>
              </a:rPr>
              <a:t>Hidrogênio</a:t>
            </a:r>
            <a:endParaRPr lang="en-US" dirty="0"/>
          </a:p>
        </p:txBody>
      </p:sp>
      <p:pic>
        <p:nvPicPr>
          <p:cNvPr id="4" name="Picture 4" descr="http://hyperphysics.phy-astr.gsu.edu/hbase/quantum/imgqua/hyds6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104" y="1905000"/>
            <a:ext cx="5329496" cy="119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i.ytimg.com/vi/B0ITDFx6YiU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338" y="3343896"/>
            <a:ext cx="3667861" cy="333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2.bp.blogspot.com/_FkGV5soUkDY/TCfWG0iVLEI/AAAAAAAAAmc/w4rNEqfgvzo/s1600/Pauli-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30" y="3276601"/>
            <a:ext cx="4910836" cy="33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Arial" charset="0"/>
                <a:cs typeface="Arial" charset="0"/>
              </a:rPr>
              <a:t>Átomo de </a:t>
            </a:r>
            <a:r>
              <a:rPr lang="pt-BR" dirty="0" smtClean="0">
                <a:latin typeface="Arial" charset="0"/>
                <a:cs typeface="Arial" charset="0"/>
              </a:rPr>
              <a:t>Hidrogênio</a:t>
            </a:r>
            <a:endParaRPr lang="en-US" dirty="0"/>
          </a:p>
        </p:txBody>
      </p:sp>
      <p:pic>
        <p:nvPicPr>
          <p:cNvPr id="3" name="Picture 2" descr="http://www.sabereletrico.com/ande/camada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439075"/>
            <a:ext cx="2555943" cy="203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572000" y="1791831"/>
            <a:ext cx="450056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4572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ts val="600"/>
              </a:spcBef>
              <a:buFontTx/>
              <a:buAutoNum type="arabicParenR"/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Para n = 1 ; 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pt-BR" sz="2000" b="0" baseline="-25000" dirty="0" err="1">
                <a:solidFill>
                  <a:schemeClr val="tx1"/>
                </a:solidFill>
                <a:latin typeface="Arial" charset="0"/>
                <a:cs typeface="Arial" charset="0"/>
              </a:rPr>
              <a:t>B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  <a:p>
            <a:pPr algn="just">
              <a:spcBef>
                <a:spcPts val="600"/>
              </a:spcBef>
              <a:buFontTx/>
              <a:buAutoNum type="arabicParenR"/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Para n = 2 ; entre 3a</a:t>
            </a:r>
            <a:r>
              <a:rPr lang="pt-BR" sz="2000" b="0" baseline="-25000" dirty="0">
                <a:solidFill>
                  <a:schemeClr val="tx1"/>
                </a:solidFill>
                <a:latin typeface="Arial" charset="0"/>
                <a:cs typeface="Arial" charset="0"/>
              </a:rPr>
              <a:t>B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 e 7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pt-BR" sz="2000" b="0" baseline="-25000" dirty="0" err="1">
                <a:solidFill>
                  <a:schemeClr val="tx1"/>
                </a:solidFill>
                <a:latin typeface="Arial" charset="0"/>
                <a:cs typeface="Arial" charset="0"/>
              </a:rPr>
              <a:t>B</a:t>
            </a:r>
            <a:endParaRPr lang="pt-BR" sz="20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600"/>
              </a:spcBef>
              <a:buFontTx/>
              <a:buAutoNum type="arabicParenR"/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Para n = 3 ; entre 8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</a:t>
            </a:r>
            <a:r>
              <a:rPr lang="pt-BR" sz="2000" b="0" baseline="-25000" dirty="0" err="1">
                <a:solidFill>
                  <a:schemeClr val="tx1"/>
                </a:solidFill>
                <a:latin typeface="Arial" charset="0"/>
                <a:cs typeface="Arial" charset="0"/>
              </a:rPr>
              <a:t>B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e 15a</a:t>
            </a:r>
            <a:r>
              <a:rPr lang="pt-BR" sz="2000" b="0" baseline="-25000" dirty="0">
                <a:solidFill>
                  <a:schemeClr val="tx1"/>
                </a:solidFill>
                <a:latin typeface="Arial" charset="0"/>
                <a:cs typeface="Arial" charset="0"/>
              </a:rPr>
              <a:t>B</a:t>
            </a:r>
          </a:p>
          <a:p>
            <a:pPr indent="0" algn="just">
              <a:spcBef>
                <a:spcPts val="600"/>
              </a:spcBef>
            </a:pPr>
            <a:endParaRPr lang="pt-BR" sz="20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600"/>
              </a:spcBef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Faixas distintas! Base do modelo de camadas </a:t>
            </a:r>
            <a:r>
              <a:rPr lang="pt-BR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atômicas usado na química!</a:t>
            </a:r>
            <a:endParaRPr lang="pt-BR" sz="2000" b="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60" y="1642018"/>
            <a:ext cx="4485856" cy="4931818"/>
          </a:xfrm>
          <a:prstGeom prst="rect">
            <a:avLst/>
          </a:prstGeom>
        </p:spPr>
      </p:pic>
      <p:pic>
        <p:nvPicPr>
          <p:cNvPr id="6" name="Picture 2" descr="http://chemwiki.ucdavis.edu/@api/deki/files/8855/=Single_electron_orbitals.jpg?revision=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6" y="1479551"/>
            <a:ext cx="9034414" cy="530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66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Números</a:t>
            </a:r>
            <a:r>
              <a:rPr lang="en-US" dirty="0" smtClean="0"/>
              <a:t> </a:t>
            </a:r>
            <a:r>
              <a:rPr lang="en-US" dirty="0" err="1" smtClean="0"/>
              <a:t>Quânticos</a:t>
            </a:r>
            <a:r>
              <a:rPr lang="en-US" dirty="0" smtClean="0"/>
              <a:t> (</a:t>
            </a:r>
            <a:r>
              <a:rPr lang="en-US" dirty="0" err="1" smtClean="0"/>
              <a:t>Resumo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Quatro</a:t>
            </a:r>
            <a:r>
              <a:rPr lang="en-US" dirty="0" smtClean="0"/>
              <a:t> </a:t>
            </a:r>
            <a:r>
              <a:rPr lang="en-US" dirty="0" err="1" smtClean="0"/>
              <a:t>números</a:t>
            </a:r>
            <a:r>
              <a:rPr lang="en-US" dirty="0" smtClean="0"/>
              <a:t> </a:t>
            </a:r>
            <a:r>
              <a:rPr lang="en-US" dirty="0" err="1" smtClean="0"/>
              <a:t>quânticos</a:t>
            </a:r>
            <a:r>
              <a:rPr lang="en-US" dirty="0" smtClean="0"/>
              <a:t> (</a:t>
            </a:r>
            <a:r>
              <a:rPr lang="en-US" i="1" dirty="0" smtClean="0"/>
              <a:t>n, l, m,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s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Número</a:t>
            </a:r>
            <a:r>
              <a:rPr lang="en-US" dirty="0" smtClean="0"/>
              <a:t> </a:t>
            </a:r>
            <a:r>
              <a:rPr lang="en-US" dirty="0" err="1" smtClean="0"/>
              <a:t>quântico</a:t>
            </a:r>
            <a:r>
              <a:rPr lang="en-US" dirty="0" smtClean="0"/>
              <a:t> principal: </a:t>
            </a:r>
            <a:r>
              <a:rPr lang="en-US" i="1" dirty="0" smtClean="0"/>
              <a:t>n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err="1" smtClean="0"/>
              <a:t>Número</a:t>
            </a:r>
            <a:r>
              <a:rPr lang="en-US" dirty="0" smtClean="0"/>
              <a:t> </a:t>
            </a:r>
            <a:r>
              <a:rPr lang="en-US" dirty="0" err="1" smtClean="0"/>
              <a:t>quântico</a:t>
            </a:r>
            <a:r>
              <a:rPr lang="en-US" dirty="0" smtClean="0"/>
              <a:t> orbital: </a:t>
            </a:r>
            <a:r>
              <a:rPr lang="en-US" i="1" dirty="0" smtClean="0"/>
              <a:t>l</a:t>
            </a:r>
            <a:endParaRPr lang="en-US" dirty="0" smtClean="0"/>
          </a:p>
          <a:p>
            <a:pPr lvl="2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≤ l ≤ (n-1) 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estados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possíveis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err="1"/>
              <a:t>Número</a:t>
            </a:r>
            <a:r>
              <a:rPr lang="en-US" dirty="0"/>
              <a:t> </a:t>
            </a:r>
            <a:r>
              <a:rPr lang="en-US" dirty="0" err="1"/>
              <a:t>quântico</a:t>
            </a:r>
            <a:r>
              <a:rPr lang="en-US" dirty="0"/>
              <a:t> </a:t>
            </a:r>
            <a:r>
              <a:rPr lang="en-US" dirty="0" err="1" smtClean="0"/>
              <a:t>magnético</a:t>
            </a:r>
            <a:r>
              <a:rPr lang="en-US" dirty="0" smtClean="0"/>
              <a:t> e de spin: </a:t>
            </a:r>
            <a:r>
              <a:rPr lang="en-US" i="1" dirty="0" smtClean="0"/>
              <a:t>m </a:t>
            </a:r>
            <a:r>
              <a:rPr lang="en-US" dirty="0" smtClean="0"/>
              <a:t>e</a:t>
            </a:r>
            <a:r>
              <a:rPr lang="en-US" i="1" dirty="0" smtClean="0"/>
              <a:t>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s</a:t>
            </a:r>
            <a:endParaRPr lang="en-US" dirty="0" smtClean="0"/>
          </a:p>
          <a:p>
            <a:pPr lvl="2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 ;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±½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2(2l+1)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estados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m+m</a:t>
            </a:r>
            <a:r>
              <a:rPr lang="en-US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possíveis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dirty="0"/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80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52600"/>
            <a:ext cx="8639175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1"/>
          <p:cNvSpPr/>
          <p:nvPr/>
        </p:nvSpPr>
        <p:spPr>
          <a:xfrm rot="21157814">
            <a:off x="3084821" y="3191557"/>
            <a:ext cx="3528392" cy="286232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x-none" sz="180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1270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Picture 4" descr="https://encrypted-tbn1.gstatic.com/images?q=tbn:ANd9GcTXBixEGQSkE0mtv9Tqo73fYXm2snCuSUroGBLmjUM3jCRhFKg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7" r="16809"/>
          <a:stretch>
            <a:fillRect/>
          </a:stretch>
        </p:blipFill>
        <p:spPr bwMode="auto">
          <a:xfrm>
            <a:off x="6373813" y="1524000"/>
            <a:ext cx="267017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23850" y="1584275"/>
            <a:ext cx="62658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 dirty="0">
                <a:solidFill>
                  <a:schemeClr val="tx1"/>
                </a:solidFill>
                <a:latin typeface="Arial" charset="0"/>
                <a:cs typeface="Arial" charset="0"/>
              </a:rPr>
              <a:t>Além da interação dos elétrons com o núcleo, temos agora também a repulsão elétron-elétron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3" y="5832475"/>
            <a:ext cx="4238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640137"/>
            <a:ext cx="717391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57200" y="2972842"/>
            <a:ext cx="3230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Energia</a:t>
            </a:r>
            <a:r>
              <a:rPr lang="en-US" sz="24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4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potencial</a:t>
            </a:r>
            <a:r>
              <a:rPr lang="en-US" sz="24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total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323850" y="4751387"/>
            <a:ext cx="86407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Aproximação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(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muito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boa):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cada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elétron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enxerga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um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potencial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i="1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efetivo</a:t>
            </a:r>
            <a:r>
              <a:rPr lang="en-US" sz="2000" b="0" i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dado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pela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interação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com o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núcleo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mais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um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potencial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central </a:t>
            </a:r>
            <a:r>
              <a:rPr lang="en-US" sz="2000" b="0" i="1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médio</a:t>
            </a:r>
            <a:r>
              <a:rPr lang="en-US" sz="2000" b="0" i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devido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a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todos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outros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elétrons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(“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Aproximação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partículas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independentes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”)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581400" y="2972842"/>
            <a:ext cx="225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0" dirty="0">
                <a:latin typeface="Arial" charset="0"/>
                <a:cs typeface="Arial" charset="0"/>
              </a:rPr>
              <a:t>(</a:t>
            </a:r>
            <a:r>
              <a:rPr lang="en-US" sz="2400" b="0" dirty="0" err="1">
                <a:latin typeface="Arial" charset="0"/>
                <a:cs typeface="Arial" charset="0"/>
              </a:rPr>
              <a:t>difícil</a:t>
            </a:r>
            <a:r>
              <a:rPr lang="en-US" sz="2400" b="0" dirty="0">
                <a:latin typeface="Arial" charset="0"/>
                <a:cs typeface="Arial" charset="0"/>
              </a:rPr>
              <a:t> </a:t>
            </a:r>
            <a:r>
              <a:rPr lang="en-US" sz="2400" b="0" dirty="0" err="1">
                <a:latin typeface="Arial" charset="0"/>
                <a:cs typeface="Arial" charset="0"/>
              </a:rPr>
              <a:t>demais</a:t>
            </a:r>
            <a:r>
              <a:rPr lang="en-US" sz="2400" b="0" dirty="0">
                <a:latin typeface="Arial" charset="0"/>
                <a:cs typeface="Arial" charset="0"/>
              </a:rPr>
              <a:t>):</a:t>
            </a:r>
          </a:p>
        </p:txBody>
      </p:sp>
    </p:spTree>
    <p:extLst>
      <p:ext uri="{BB962C8B-B14F-4D97-AF65-F5344CB8AC3E}">
        <p14:creationId xmlns:p14="http://schemas.microsoft.com/office/powerpoint/2010/main" val="10906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5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1" b="2370"/>
          <a:stretch>
            <a:fillRect/>
          </a:stretch>
        </p:blipFill>
        <p:spPr bwMode="auto">
          <a:xfrm>
            <a:off x="5076825" y="3311525"/>
            <a:ext cx="3816350" cy="354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46006"/>
            <a:ext cx="4238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5508625" y="1833344"/>
            <a:ext cx="2940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… mas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quem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é </a:t>
            </a:r>
            <a:r>
              <a:rPr lang="en-US" sz="2000" b="0" i="1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U</a:t>
            </a:r>
            <a:r>
              <a:rPr lang="en-US" sz="2000" b="0" i="1" baseline="-25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elet</a:t>
            </a:r>
            <a:r>
              <a:rPr lang="en-US" sz="2000" b="0" i="1" baseline="-250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</a:t>
            </a:r>
            <a:r>
              <a:rPr lang="en-US" sz="2000" b="0" baseline="-25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)?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250825" y="2554069"/>
            <a:ext cx="8713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Intuitivamente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: um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elétron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enxerga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um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núcleo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parcialmente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‘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blindado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’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pelos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outros. </a:t>
            </a:r>
          </a:p>
          <a:p>
            <a:pPr eaLnBrk="1" hangingPunct="1"/>
            <a:r>
              <a:rPr lang="en-US" sz="1800" b="0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Quanto</a:t>
            </a:r>
            <a:r>
              <a:rPr lang="en-US" sz="1800" b="0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mais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longe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do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núcleo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mais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‘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blindado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’ o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núcleo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parecerá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, e vice-versa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643438" y="3394075"/>
            <a:ext cx="717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0">
                <a:solidFill>
                  <a:srgbClr val="000000"/>
                </a:solidFill>
                <a:latin typeface="Arial" charset="0"/>
                <a:cs typeface="Arial" charset="0"/>
              </a:rPr>
              <a:t>U(r</a:t>
            </a:r>
            <a:r>
              <a:rPr lang="en-US" sz="1800" b="0" baseline="-25000">
                <a:solidFill>
                  <a:srgbClr val="000000"/>
                </a:solidFill>
                <a:latin typeface="Arial" charset="0"/>
                <a:cs typeface="Arial" charset="0"/>
              </a:rPr>
              <a:t>i</a:t>
            </a:r>
            <a:r>
              <a:rPr lang="en-US" sz="1800" b="0">
                <a:solidFill>
                  <a:srgbClr val="000000"/>
                </a:solidFill>
                <a:latin typeface="Arial" charset="0"/>
                <a:cs typeface="Arial" charset="0"/>
              </a:rPr>
              <a:t>) </a:t>
            </a: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23850" y="4041576"/>
            <a:ext cx="51847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0">
                <a:latin typeface="Arial" charset="0"/>
                <a:cs typeface="Arial" charset="0"/>
              </a:rPr>
              <a:t>U(r</a:t>
            </a:r>
            <a:r>
              <a:rPr lang="en-US" sz="2000" b="0" baseline="-25000">
                <a:latin typeface="Arial" charset="0"/>
                <a:cs typeface="Arial" charset="0"/>
              </a:rPr>
              <a:t>i</a:t>
            </a:r>
            <a:r>
              <a:rPr lang="en-US" sz="2000" b="0">
                <a:latin typeface="Arial" charset="0"/>
                <a:cs typeface="Arial" charset="0"/>
              </a:rPr>
              <a:t>) ≃ -ke</a:t>
            </a:r>
            <a:r>
              <a:rPr lang="en-US" sz="2000" b="0" baseline="30000">
                <a:latin typeface="Arial" charset="0"/>
                <a:cs typeface="Arial" charset="0"/>
              </a:rPr>
              <a:t>2</a:t>
            </a:r>
            <a:r>
              <a:rPr lang="en-US" sz="2000" b="0">
                <a:latin typeface="Arial" charset="0"/>
                <a:cs typeface="Arial" charset="0"/>
              </a:rPr>
              <a:t>/r</a:t>
            </a:r>
            <a:r>
              <a:rPr lang="en-US" sz="2000" b="0" baseline="-25000">
                <a:latin typeface="Arial" charset="0"/>
                <a:cs typeface="Arial" charset="0"/>
              </a:rPr>
              <a:t>i </a:t>
            </a:r>
            <a:r>
              <a:rPr lang="en-US" sz="2000" b="0">
                <a:latin typeface="Arial" charset="0"/>
                <a:cs typeface="Arial" charset="0"/>
              </a:rPr>
              <a:t>para r→∞ (núcleo blindado)</a:t>
            </a:r>
          </a:p>
          <a:p>
            <a:r>
              <a:rPr lang="en-US" sz="2000" b="0">
                <a:latin typeface="Arial" charset="0"/>
                <a:cs typeface="Arial" charset="0"/>
              </a:rPr>
              <a:t>	        e </a:t>
            </a:r>
          </a:p>
          <a:p>
            <a:r>
              <a:rPr lang="en-US" sz="2000" b="0">
                <a:latin typeface="Arial" charset="0"/>
                <a:cs typeface="Arial" charset="0"/>
              </a:rPr>
              <a:t>U(r</a:t>
            </a:r>
            <a:r>
              <a:rPr lang="en-US" sz="2000" b="0" baseline="-25000">
                <a:latin typeface="Arial" charset="0"/>
                <a:cs typeface="Arial" charset="0"/>
              </a:rPr>
              <a:t>i</a:t>
            </a:r>
            <a:r>
              <a:rPr lang="en-US" sz="2000" b="0">
                <a:latin typeface="Arial" charset="0"/>
                <a:cs typeface="Arial" charset="0"/>
              </a:rPr>
              <a:t>) ≃ -kZe</a:t>
            </a:r>
            <a:r>
              <a:rPr lang="en-US" sz="2000" b="0" baseline="30000">
                <a:latin typeface="Arial" charset="0"/>
                <a:cs typeface="Arial" charset="0"/>
              </a:rPr>
              <a:t>2</a:t>
            </a:r>
            <a:r>
              <a:rPr lang="en-US" sz="2000" b="0">
                <a:latin typeface="Arial" charset="0"/>
                <a:cs typeface="Arial" charset="0"/>
              </a:rPr>
              <a:t>/r</a:t>
            </a:r>
            <a:r>
              <a:rPr lang="en-US" sz="2000" b="0" baseline="-25000">
                <a:latin typeface="Arial" charset="0"/>
                <a:cs typeface="Arial" charset="0"/>
              </a:rPr>
              <a:t>i </a:t>
            </a:r>
            <a:r>
              <a:rPr lang="en-US" sz="2000" b="0">
                <a:latin typeface="Arial" charset="0"/>
                <a:cs typeface="Arial" charset="0"/>
              </a:rPr>
              <a:t>para r→ 0 (núcleo ‘pelado’)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7504" y="5493930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>
                <a:latin typeface="Arial"/>
                <a:cs typeface="Arial"/>
              </a:rPr>
              <a:t>Encontrar um modelo preciso para </a:t>
            </a:r>
            <a:r>
              <a:rPr lang="en-US" sz="2000" b="0">
                <a:latin typeface="Arial" charset="0"/>
                <a:cs typeface="Arial" charset="0"/>
              </a:rPr>
              <a:t>U(r</a:t>
            </a:r>
            <a:r>
              <a:rPr lang="en-US" sz="2000" b="0" baseline="-25000">
                <a:latin typeface="Arial" charset="0"/>
                <a:cs typeface="Arial" charset="0"/>
              </a:rPr>
              <a:t>i</a:t>
            </a:r>
            <a:r>
              <a:rPr lang="en-US" sz="2000" b="0">
                <a:latin typeface="Arial" charset="0"/>
                <a:cs typeface="Arial" charset="0"/>
              </a:rPr>
              <a:t>) é um problema complexo!</a:t>
            </a:r>
          </a:p>
        </p:txBody>
      </p:sp>
    </p:spTree>
    <p:extLst>
      <p:ext uri="{BB962C8B-B14F-4D97-AF65-F5344CB8AC3E}">
        <p14:creationId xmlns:p14="http://schemas.microsoft.com/office/powerpoint/2010/main" val="94368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1" b="2370"/>
          <a:stretch>
            <a:fillRect/>
          </a:stretch>
        </p:blipFill>
        <p:spPr bwMode="auto">
          <a:xfrm>
            <a:off x="6102350" y="1524000"/>
            <a:ext cx="2355850" cy="2188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676400"/>
            <a:ext cx="4238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1" descr="latex-image-1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215" r="-1145" b="-4773"/>
          <a:stretch/>
        </p:blipFill>
        <p:spPr>
          <a:xfrm>
            <a:off x="914400" y="2803525"/>
            <a:ext cx="4614862" cy="576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7" name="TextBox 7"/>
          <p:cNvSpPr txBox="1"/>
          <p:nvPr/>
        </p:nvSpPr>
        <p:spPr>
          <a:xfrm>
            <a:off x="250825" y="4157662"/>
            <a:ext cx="864235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000" b="0" dirty="0" err="1">
                <a:latin typeface="Arial"/>
                <a:cs typeface="Arial"/>
              </a:rPr>
              <a:t>Solução</a:t>
            </a:r>
            <a:r>
              <a:rPr lang="en-US" sz="2000" b="0" dirty="0">
                <a:latin typeface="Arial"/>
                <a:cs typeface="Arial"/>
              </a:rPr>
              <a:t>: </a:t>
            </a:r>
            <a:r>
              <a:rPr lang="en-US" sz="2000" b="0" u="sng" dirty="0" err="1">
                <a:latin typeface="Arial"/>
                <a:cs typeface="Arial"/>
              </a:rPr>
              <a:t>método</a:t>
            </a:r>
            <a:r>
              <a:rPr lang="en-US" sz="2000" b="0" u="sng" dirty="0">
                <a:latin typeface="Arial"/>
                <a:cs typeface="Arial"/>
              </a:rPr>
              <a:t> </a:t>
            </a:r>
            <a:r>
              <a:rPr lang="en-US" sz="2000" b="0" i="1" u="sng" dirty="0" err="1">
                <a:latin typeface="Arial"/>
                <a:cs typeface="Arial"/>
              </a:rPr>
              <a:t>iterativo</a:t>
            </a:r>
            <a:r>
              <a:rPr lang="en-US" sz="2000" b="0" i="1" u="sng" dirty="0">
                <a:latin typeface="Arial"/>
                <a:cs typeface="Arial"/>
              </a:rPr>
              <a:t> </a:t>
            </a:r>
            <a:r>
              <a:rPr lang="en-US" sz="2000" b="0" dirty="0">
                <a:latin typeface="Arial"/>
                <a:cs typeface="Arial"/>
              </a:rPr>
              <a:t>(</a:t>
            </a:r>
            <a:r>
              <a:rPr lang="en-US" sz="2000" b="0" dirty="0" err="1">
                <a:latin typeface="Arial"/>
                <a:cs typeface="Arial"/>
              </a:rPr>
              <a:t>ainda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difícil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demais</a:t>
            </a:r>
            <a:r>
              <a:rPr lang="en-US" sz="2000" b="0" dirty="0">
                <a:latin typeface="Arial"/>
                <a:cs typeface="Arial"/>
              </a:rPr>
              <a:t> p/ </a:t>
            </a:r>
            <a:r>
              <a:rPr lang="en-US" sz="2000" b="0" dirty="0" err="1">
                <a:latin typeface="Arial"/>
                <a:cs typeface="Arial"/>
              </a:rPr>
              <a:t>este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curso</a:t>
            </a:r>
            <a:r>
              <a:rPr lang="en-US" sz="2000" b="0" dirty="0">
                <a:latin typeface="Arial"/>
                <a:cs typeface="Arial"/>
              </a:rPr>
              <a:t>…): </a:t>
            </a:r>
            <a:endParaRPr lang="en-US" sz="20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(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)  </a:t>
            </a:r>
            <a:r>
              <a:rPr lang="en-US" sz="2000" b="0" dirty="0" err="1">
                <a:latin typeface="Arial"/>
                <a:cs typeface="Arial"/>
              </a:rPr>
              <a:t>Chutar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possíveis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l-GR" sz="2000" b="0" dirty="0">
                <a:latin typeface="Arial"/>
                <a:cs typeface="Arial"/>
              </a:rPr>
              <a:t>soluções p/</a:t>
            </a:r>
            <a:r>
              <a:rPr lang="el-GR" sz="2000" b="0" i="1" dirty="0">
                <a:latin typeface="Arial"/>
                <a:cs typeface="Arial"/>
              </a:rPr>
              <a:t> ψ</a:t>
            </a:r>
            <a:r>
              <a:rPr lang="el-GR" sz="2000" b="0" dirty="0">
                <a:latin typeface="Arial"/>
                <a:cs typeface="Arial"/>
              </a:rPr>
              <a:t>(r</a:t>
            </a:r>
            <a:r>
              <a:rPr lang="el-GR" sz="2000" b="0" i="1" dirty="0">
                <a:latin typeface="Arial"/>
                <a:cs typeface="Arial"/>
              </a:rPr>
              <a:t>)</a:t>
            </a:r>
            <a:r>
              <a:rPr lang="el-GR" sz="2000" b="0" dirty="0">
                <a:latin typeface="Arial"/>
                <a:cs typeface="Arial"/>
              </a:rPr>
              <a:t>, </a:t>
            </a:r>
          </a:p>
          <a:p>
            <a:pPr algn="just">
              <a:defRPr/>
            </a:pPr>
            <a:r>
              <a:rPr lang="el-GR" sz="2000" b="0" dirty="0">
                <a:solidFill>
                  <a:srgbClr val="000000"/>
                </a:solidFill>
                <a:latin typeface="Arial"/>
                <a:cs typeface="Arial"/>
              </a:rPr>
              <a:t>(ii) </a:t>
            </a:r>
            <a:r>
              <a:rPr lang="el-GR" sz="2000" b="0" dirty="0">
                <a:latin typeface="Arial"/>
                <a:cs typeface="Arial"/>
              </a:rPr>
              <a:t>Calcular </a:t>
            </a:r>
            <a:r>
              <a:rPr lang="el-GR" sz="2000" b="0" i="1" dirty="0">
                <a:latin typeface="Arial"/>
                <a:cs typeface="Arial"/>
              </a:rPr>
              <a:t>U</a:t>
            </a:r>
            <a:r>
              <a:rPr lang="el-GR" sz="2000" b="0" baseline="-25000" dirty="0">
                <a:latin typeface="Arial"/>
                <a:cs typeface="Arial"/>
              </a:rPr>
              <a:t>elet</a:t>
            </a:r>
            <a:r>
              <a:rPr lang="el-GR" sz="2000" b="0" dirty="0">
                <a:latin typeface="Arial"/>
                <a:cs typeface="Arial"/>
              </a:rPr>
              <a:t>(r) resultante, </a:t>
            </a:r>
          </a:p>
          <a:p>
            <a:pPr algn="just">
              <a:defRPr/>
            </a:pPr>
            <a:r>
              <a:rPr lang="el-GR" sz="2000" b="0" dirty="0">
                <a:solidFill>
                  <a:srgbClr val="000000"/>
                </a:solidFill>
                <a:latin typeface="Arial"/>
                <a:cs typeface="Arial"/>
              </a:rPr>
              <a:t>(iii) </a:t>
            </a:r>
            <a:r>
              <a:rPr lang="el-GR" sz="2000" b="0" dirty="0">
                <a:latin typeface="Arial"/>
                <a:cs typeface="Arial"/>
              </a:rPr>
              <a:t>resolver no computador a eq. de Schrödinger acima, </a:t>
            </a:r>
          </a:p>
          <a:p>
            <a:pPr algn="just">
              <a:defRPr/>
            </a:pPr>
            <a:r>
              <a:rPr lang="el-GR" sz="2000" b="0" dirty="0">
                <a:solidFill>
                  <a:srgbClr val="000000"/>
                </a:solidFill>
                <a:latin typeface="Arial"/>
                <a:cs typeface="Arial"/>
              </a:rPr>
              <a:t>(iv) </a:t>
            </a:r>
            <a:r>
              <a:rPr lang="el-GR" sz="2000" b="0" dirty="0">
                <a:latin typeface="Arial"/>
                <a:cs typeface="Arial"/>
              </a:rPr>
              <a:t>usar novas soluções para gerar novo </a:t>
            </a:r>
            <a:r>
              <a:rPr lang="el-GR" sz="2000" b="0" i="1" dirty="0">
                <a:latin typeface="Arial"/>
                <a:cs typeface="Arial"/>
              </a:rPr>
              <a:t>U</a:t>
            </a:r>
            <a:r>
              <a:rPr lang="el-GR" sz="2000" b="0" baseline="-25000" dirty="0">
                <a:latin typeface="Arial"/>
                <a:cs typeface="Arial"/>
              </a:rPr>
              <a:t>elet</a:t>
            </a:r>
            <a:r>
              <a:rPr lang="el-GR" sz="2000" b="0" dirty="0">
                <a:latin typeface="Arial"/>
                <a:cs typeface="Arial"/>
              </a:rPr>
              <a:t>(r), </a:t>
            </a:r>
          </a:p>
          <a:p>
            <a:pPr algn="just">
              <a:defRPr/>
            </a:pPr>
            <a:r>
              <a:rPr lang="el-GR" sz="2000" b="0" dirty="0">
                <a:solidFill>
                  <a:srgbClr val="000000"/>
                </a:solidFill>
                <a:latin typeface="Arial"/>
                <a:cs typeface="Arial"/>
              </a:rPr>
              <a:t>(v) </a:t>
            </a:r>
            <a:r>
              <a:rPr lang="el-GR" sz="2000" b="0" dirty="0">
                <a:latin typeface="Arial"/>
                <a:cs typeface="Arial"/>
              </a:rPr>
              <a:t>repetir várias vezes até tudo ficar auto-consistente...</a:t>
            </a:r>
            <a:endParaRPr lang="en-US" sz="2000" b="0" dirty="0">
              <a:latin typeface="Arial"/>
              <a:cs typeface="Arial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051050" y="6073775"/>
            <a:ext cx="5473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Mesmo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sem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fazer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nada disso,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podemos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entender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várias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propriedades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das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soluções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…</a:t>
            </a:r>
          </a:p>
        </p:txBody>
      </p:sp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107950" y="3482975"/>
            <a:ext cx="8785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para resolver: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só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plugar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eq. de Schrödinger </a:t>
            </a:r>
            <a:r>
              <a:rPr lang="en-US" sz="2000" b="0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3D, mas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ainda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não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sabemos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quem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deve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ser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i="1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U</a:t>
            </a:r>
            <a:r>
              <a:rPr lang="en-US" sz="2000" b="0" i="1" baseline="-25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elet</a:t>
            </a:r>
            <a:r>
              <a:rPr lang="en-US" sz="2000" b="0" i="1" baseline="-250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</a:t>
            </a:r>
            <a:r>
              <a:rPr lang="en-US" sz="2000" b="0" baseline="-25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),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pois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depende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onde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estão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outros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elétrons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9848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3" y="1539875"/>
            <a:ext cx="4238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5" descr="Figura 42.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3276600"/>
            <a:ext cx="4022725" cy="352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79263" y="2548657"/>
            <a:ext cx="8785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2000" dirty="0" err="1">
                <a:solidFill>
                  <a:srgbClr val="000000"/>
                </a:solidFill>
                <a:latin typeface="Arial" charset="0"/>
                <a:cs typeface="Arial" charset="0"/>
              </a:rPr>
              <a:t>Observação-chave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: 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U(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</a:t>
            </a:r>
            <a:r>
              <a:rPr lang="en-US" sz="2000" b="0" baseline="-25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) é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ainda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um </a:t>
            </a:r>
            <a:r>
              <a:rPr lang="en-US" sz="2000" b="0" u="sng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potencial</a:t>
            </a:r>
            <a:r>
              <a:rPr lang="en-US" sz="2000" b="0" u="sng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central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, continua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havendo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conservação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do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momento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angular </a:t>
            </a:r>
            <a:r>
              <a:rPr lang="en-US" sz="2000" i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L.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Assim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47624" y="3413125"/>
            <a:ext cx="4884416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Funções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onda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continuam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indexadas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pelos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mesmos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números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quânticos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i="1" dirty="0" err="1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n,l,m</a:t>
            </a:r>
            <a:r>
              <a:rPr lang="en-US" sz="2000" b="0" i="1" dirty="0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,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Hidrogênio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. </a:t>
            </a:r>
          </a:p>
          <a:p>
            <a:pPr eaLnBrk="1" hangingPunct="1">
              <a:buFont typeface="Arial" charset="0"/>
              <a:buChar char="•"/>
            </a:pPr>
            <a:endParaRPr lang="en-US" sz="2000" b="0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Dependência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angular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dessas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funções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com </a:t>
            </a:r>
            <a:r>
              <a:rPr lang="en-US" sz="2000" b="0" i="1" dirty="0" err="1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l,m</a:t>
            </a:r>
            <a:r>
              <a:rPr lang="en-US" sz="2000" b="0" i="1" dirty="0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(forma dos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orbitais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) segue a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mesma</a:t>
            </a: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.</a:t>
            </a:r>
          </a:p>
          <a:p>
            <a:pPr eaLnBrk="1" hangingPunct="1">
              <a:buFont typeface="Arial" charset="0"/>
              <a:buChar char="•"/>
            </a:pPr>
            <a:endParaRPr lang="en-US" sz="2000" b="0" i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As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energias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geral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dependem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tanto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de </a:t>
            </a:r>
            <a:r>
              <a:rPr lang="pt-BR" sz="2400" i="1" dirty="0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n</a:t>
            </a:r>
            <a:r>
              <a:rPr lang="pt-BR" sz="2000" dirty="0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 </a:t>
            </a:r>
            <a:r>
              <a:rPr lang="pt-BR" sz="20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como de</a:t>
            </a:r>
            <a:r>
              <a:rPr lang="pt-BR" sz="2400" dirty="0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 </a:t>
            </a:r>
            <a:r>
              <a:rPr lang="pt-BR" sz="2400" i="1" dirty="0">
                <a:solidFill>
                  <a:schemeClr val="accent3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l</a:t>
            </a:r>
            <a:r>
              <a:rPr lang="pt-BR" sz="2400" b="0" i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pt-BR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(mas não de </a:t>
            </a:r>
            <a:r>
              <a:rPr lang="pt-BR" sz="2000" b="0" i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</a:t>
            </a:r>
            <a:r>
              <a:rPr lang="pt-BR" sz="2000" b="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)</a:t>
            </a:r>
            <a:endParaRPr lang="pt-BR" sz="2000" b="0" i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8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Imagem 5" descr="Figura 42.1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2895600"/>
            <a:ext cx="4022725" cy="3525837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3" y="1479550"/>
            <a:ext cx="4238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"/>
          <p:cNvSpPr/>
          <p:nvPr/>
        </p:nvSpPr>
        <p:spPr>
          <a:xfrm rot="20533168">
            <a:off x="5148263" y="3705225"/>
            <a:ext cx="2047875" cy="3254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8"/>
          <p:cNvSpPr/>
          <p:nvPr/>
        </p:nvSpPr>
        <p:spPr>
          <a:xfrm rot="20533168">
            <a:off x="5246688" y="4264025"/>
            <a:ext cx="1387475" cy="504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9"/>
          <p:cNvSpPr/>
          <p:nvPr/>
        </p:nvSpPr>
        <p:spPr>
          <a:xfrm rot="21051383">
            <a:off x="5189538" y="3295650"/>
            <a:ext cx="2659062" cy="457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850" y="2487613"/>
            <a:ext cx="2906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Observamos</a:t>
            </a:r>
            <a:r>
              <a:rPr lang="en-US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ainda</a:t>
            </a:r>
            <a:r>
              <a:rPr lang="en-US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que</a:t>
            </a:r>
            <a:r>
              <a:rPr lang="en-US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: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23850" y="2819400"/>
            <a:ext cx="41036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Para um dado </a:t>
            </a:r>
            <a:r>
              <a:rPr lang="en-US" sz="2000" b="0" i="1" dirty="0">
                <a:solidFill>
                  <a:srgbClr val="FF0000"/>
                </a:solidFill>
                <a:latin typeface="Arial" charset="0"/>
                <a:cs typeface="Arial" charset="0"/>
              </a:rPr>
              <a:t>n, </a:t>
            </a:r>
            <a:r>
              <a:rPr lang="en-US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as </a:t>
            </a:r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energias</a:t>
            </a:r>
            <a:r>
              <a:rPr lang="en-US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aumentam</a:t>
            </a:r>
            <a:r>
              <a:rPr lang="en-US" sz="2000" i="1" dirty="0">
                <a:solidFill>
                  <a:srgbClr val="FF0000"/>
                </a:solidFill>
                <a:latin typeface="Arial" charset="0"/>
                <a:cs typeface="Arial" charset="0"/>
              </a:rPr>
              <a:t> com </a:t>
            </a:r>
            <a:r>
              <a:rPr lang="en-US" sz="20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l</a:t>
            </a:r>
          </a:p>
        </p:txBody>
      </p:sp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323850" y="3505200"/>
            <a:ext cx="41036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Para </a:t>
            </a:r>
            <a:r>
              <a:rPr lang="en-US" sz="2000" b="0" i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l</a:t>
            </a:r>
            <a:r>
              <a:rPr lang="en-US" sz="2000" b="0" i="1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suficientemente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maior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que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i="1" dirty="0">
                <a:solidFill>
                  <a:srgbClr val="0000FF"/>
                </a:solidFill>
                <a:latin typeface="Arial" charset="0"/>
                <a:cs typeface="Arial" charset="0"/>
              </a:rPr>
              <a:t>l’</a:t>
            </a:r>
            <a:r>
              <a:rPr lang="en-US" altLang="ja-JP" sz="2000" b="0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,</a:t>
            </a:r>
            <a:r>
              <a:rPr lang="en-US" altLang="ja-JP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altLang="ja-JP" sz="2000" dirty="0">
                <a:solidFill>
                  <a:srgbClr val="0000FF"/>
                </a:solidFill>
                <a:latin typeface="Arial" charset="0"/>
                <a:cs typeface="Arial" charset="0"/>
              </a:rPr>
              <a:t>a </a:t>
            </a:r>
            <a:r>
              <a:rPr lang="en-US" altLang="ja-JP" sz="2000" dirty="0" err="1">
                <a:solidFill>
                  <a:srgbClr val="0000FF"/>
                </a:solidFill>
                <a:latin typeface="Arial" charset="0"/>
                <a:cs typeface="Arial" charset="0"/>
              </a:rPr>
              <a:t>energia</a:t>
            </a:r>
            <a:r>
              <a:rPr lang="en-US" altLang="ja-JP" sz="2000" dirty="0">
                <a:solidFill>
                  <a:srgbClr val="0000FF"/>
                </a:solidFill>
                <a:latin typeface="Arial" charset="0"/>
                <a:cs typeface="Arial" charset="0"/>
              </a:rPr>
              <a:t> de um </a:t>
            </a:r>
            <a:r>
              <a:rPr lang="en-US" altLang="ja-JP" sz="2000" dirty="0" err="1">
                <a:solidFill>
                  <a:srgbClr val="0000FF"/>
                </a:solidFill>
                <a:latin typeface="Arial" charset="0"/>
                <a:cs typeface="Arial" charset="0"/>
              </a:rPr>
              <a:t>nível</a:t>
            </a:r>
            <a:r>
              <a:rPr lang="en-US" altLang="ja-JP" sz="2000" dirty="0">
                <a:solidFill>
                  <a:srgbClr val="0000FF"/>
                </a:solidFill>
                <a:latin typeface="Arial" charset="0"/>
                <a:cs typeface="Arial" charset="0"/>
              </a:rPr>
              <a:t>  </a:t>
            </a:r>
            <a:r>
              <a:rPr lang="en-US" altLang="ja-JP" sz="2000" i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n l</a:t>
            </a:r>
            <a:r>
              <a:rPr lang="en-US" altLang="ja-JP" sz="200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altLang="ja-JP" sz="2000" i="1" dirty="0" err="1">
                <a:solidFill>
                  <a:srgbClr val="0000FF"/>
                </a:solidFill>
                <a:latin typeface="Arial" charset="0"/>
                <a:cs typeface="Arial" charset="0"/>
              </a:rPr>
              <a:t>pode</a:t>
            </a:r>
            <a:r>
              <a:rPr lang="en-US" altLang="ja-JP" sz="2000" i="1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altLang="ja-JP" sz="2000" i="1" dirty="0" err="1">
                <a:solidFill>
                  <a:srgbClr val="0000FF"/>
                </a:solidFill>
                <a:latin typeface="Arial" charset="0"/>
                <a:cs typeface="Arial" charset="0"/>
              </a:rPr>
              <a:t>ser</a:t>
            </a:r>
            <a:r>
              <a:rPr lang="en-US" altLang="ja-JP" sz="2000" i="1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altLang="ja-JP" sz="2000" i="1" dirty="0" err="1">
                <a:solidFill>
                  <a:srgbClr val="0000FF"/>
                </a:solidFill>
                <a:latin typeface="Arial" charset="0"/>
                <a:cs typeface="Arial" charset="0"/>
              </a:rPr>
              <a:t>maior</a:t>
            </a:r>
            <a:r>
              <a:rPr lang="en-US" altLang="ja-JP" sz="2000" i="1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altLang="ja-JP" sz="2000" i="1" dirty="0" err="1">
                <a:solidFill>
                  <a:srgbClr val="0000FF"/>
                </a:solidFill>
                <a:latin typeface="Arial" charset="0"/>
                <a:cs typeface="Arial" charset="0"/>
              </a:rPr>
              <a:t>que</a:t>
            </a:r>
            <a:r>
              <a:rPr lang="en-US" altLang="ja-JP" sz="2000" i="1" dirty="0">
                <a:solidFill>
                  <a:srgbClr val="0000FF"/>
                </a:solidFill>
                <a:latin typeface="Arial" charset="0"/>
                <a:cs typeface="Arial" charset="0"/>
              </a:rPr>
              <a:t> a do </a:t>
            </a:r>
            <a:r>
              <a:rPr lang="en-US" altLang="ja-JP" sz="2000" i="1" dirty="0" err="1">
                <a:solidFill>
                  <a:srgbClr val="0000FF"/>
                </a:solidFill>
                <a:latin typeface="Arial" charset="0"/>
                <a:cs typeface="Arial" charset="0"/>
              </a:rPr>
              <a:t>nível</a:t>
            </a:r>
            <a:r>
              <a:rPr lang="en-US" altLang="ja-JP" sz="2000" i="1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altLang="ja-JP" sz="2000" dirty="0">
                <a:solidFill>
                  <a:srgbClr val="0000FF"/>
                </a:solidFill>
                <a:latin typeface="Arial" charset="0"/>
                <a:cs typeface="Arial" charset="0"/>
              </a:rPr>
              <a:t>(</a:t>
            </a:r>
            <a:r>
              <a:rPr lang="en-US" altLang="ja-JP" sz="2000" i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n+1</a:t>
            </a:r>
            <a:r>
              <a:rPr lang="en-US" altLang="ja-JP" sz="2000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)</a:t>
            </a:r>
            <a:r>
              <a:rPr lang="en-US" altLang="ja-JP" sz="2000" i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l</a:t>
            </a:r>
            <a:r>
              <a:rPr lang="en-US" sz="2000" i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’</a:t>
            </a:r>
          </a:p>
        </p:txBody>
      </p:sp>
      <p:sp>
        <p:nvSpPr>
          <p:cNvPr id="12" name="Oval 26"/>
          <p:cNvSpPr/>
          <p:nvPr/>
        </p:nvSpPr>
        <p:spPr>
          <a:xfrm rot="20533168">
            <a:off x="5208588" y="3228766"/>
            <a:ext cx="658812" cy="414338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27"/>
          <p:cNvSpPr/>
          <p:nvPr/>
        </p:nvSpPr>
        <p:spPr>
          <a:xfrm rot="20533168">
            <a:off x="6543675" y="3174791"/>
            <a:ext cx="657225" cy="414338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107950" y="4841875"/>
            <a:ext cx="48958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Motivo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(para ambos):  </a:t>
            </a:r>
            <a:r>
              <a:rPr lang="pt-BR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menor </a:t>
            </a:r>
            <a:r>
              <a:rPr lang="pt-BR" sz="2000" b="0" i="1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l </a:t>
            </a:r>
            <a:r>
              <a:rPr lang="pt-BR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→ maior probabilidade de encontrar o elétron a </a:t>
            </a:r>
            <a:r>
              <a:rPr lang="pt-BR" sz="2000" b="0" u="sng" dirty="0">
                <a:solidFill>
                  <a:srgbClr val="C00000"/>
                </a:solidFill>
                <a:latin typeface="Arial" charset="0"/>
                <a:cs typeface="Arial" charset="0"/>
              </a:rPr>
              <a:t>curta</a:t>
            </a:r>
            <a:r>
              <a:rPr lang="pt-BR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distância do núcleo →</a:t>
            </a:r>
            <a:r>
              <a:rPr lang="pt-BR" sz="2000" b="0" dirty="0">
                <a:latin typeface="Arial" charset="0"/>
                <a:cs typeface="Arial" charset="0"/>
              </a:rPr>
              <a:t> 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menor blindagem do núcleo pelos outros elétrons </a:t>
            </a:r>
            <a:r>
              <a:rPr lang="pt-BR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→ maior carga efetiva do núcleo     </a:t>
            </a:r>
            <a:r>
              <a:rPr lang="pt-BR" sz="2000" b="0" dirty="0">
                <a:latin typeface="Arial" charset="0"/>
                <a:cs typeface="Arial" charset="0"/>
              </a:rPr>
              <a:t>	</a:t>
            </a:r>
            <a:r>
              <a:rPr lang="pt-BR" sz="2000" b="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pt-BR" sz="2000" dirty="0">
                <a:solidFill>
                  <a:srgbClr val="FF0000"/>
                </a:solidFill>
                <a:latin typeface="Arial" charset="0"/>
                <a:cs typeface="Arial" charset="0"/>
              </a:rPr>
              <a:t>→ energia menor!</a:t>
            </a:r>
            <a:endParaRPr lang="en-US" sz="20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69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/>
      <p:bldP spid="11" grpId="0"/>
      <p:bldP spid="12" grpId="0" animBg="1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r>
              <a:rPr lang="en-US" dirty="0" smtClean="0"/>
              <a:t>: Pauli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84213" y="1710502"/>
            <a:ext cx="5257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Wolfgang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Pauli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(1925</a:t>
            </a:r>
            <a:r>
              <a:rPr lang="pt-BR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): </a:t>
            </a:r>
          </a:p>
          <a:p>
            <a:pPr algn="just">
              <a:spcBef>
                <a:spcPct val="50000"/>
              </a:spcBef>
            </a:pPr>
            <a:endParaRPr lang="pt-B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pt-B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Princípio da Exclusão de </a:t>
            </a:r>
            <a:r>
              <a:rPr lang="pt-BR" sz="2000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Pauli</a:t>
            </a:r>
            <a:r>
              <a:rPr lang="pt-BR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  <a:p>
            <a:pPr algn="just">
              <a:spcBef>
                <a:spcPct val="50000"/>
              </a:spcBef>
            </a:pPr>
            <a:endParaRPr lang="pt-BR" sz="20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pt-BR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não </a:t>
            </a:r>
            <a:r>
              <a:rPr lang="pt-BR" sz="2000" dirty="0">
                <a:solidFill>
                  <a:schemeClr val="tx1"/>
                </a:solidFill>
                <a:latin typeface="Arial" charset="0"/>
                <a:cs typeface="Arial" charset="0"/>
              </a:rPr>
              <a:t>pode haver dois elétrons com o mesmo conjunto de números quânticos (n, l, m, </a:t>
            </a:r>
            <a:r>
              <a:rPr lang="pt-BR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m</a:t>
            </a:r>
            <a:r>
              <a:rPr lang="pt-BR" sz="2000" baseline="-25000" dirty="0" err="1">
                <a:solidFill>
                  <a:schemeClr val="tx1"/>
                </a:solidFill>
                <a:latin typeface="Arial" charset="0"/>
                <a:cs typeface="Arial" charset="0"/>
              </a:rPr>
              <a:t>s</a:t>
            </a:r>
            <a:r>
              <a:rPr lang="pt-BR" sz="2000" dirty="0">
                <a:solidFill>
                  <a:schemeClr val="tx1"/>
                </a:solidFill>
                <a:latin typeface="Arial" charset="0"/>
                <a:cs typeface="Arial" charset="0"/>
              </a:rPr>
              <a:t>)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637381" y="4463257"/>
            <a:ext cx="3000375" cy="3571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2209800"/>
            <a:ext cx="19812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6961188" y="4976813"/>
            <a:ext cx="1820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0">
                <a:solidFill>
                  <a:schemeClr val="tx1"/>
                </a:solidFill>
                <a:latin typeface="Arial" charset="0"/>
                <a:cs typeface="Arial" charset="0"/>
              </a:rPr>
              <a:t>W.Pauli (1900-1958)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28600" y="4876800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Por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dois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elétrons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serem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partículas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i="1" dirty="0" err="1">
                <a:solidFill>
                  <a:schemeClr val="tx1"/>
                </a:solidFill>
                <a:latin typeface="Arial"/>
                <a:cs typeface="Arial"/>
              </a:rPr>
              <a:t>idênticas</a:t>
            </a:r>
            <a:r>
              <a:rPr lang="en-US" sz="2000" b="0" i="1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não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pode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haver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mudança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nas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probabilidades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qualquer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experimento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se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trocarmos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um </a:t>
            </a:r>
            <a:r>
              <a:rPr lang="en-US" sz="2000" b="0" dirty="0" err="1">
                <a:solidFill>
                  <a:schemeClr val="tx1"/>
                </a:solidFill>
                <a:latin typeface="Arial"/>
                <a:cs typeface="Arial"/>
              </a:rPr>
              <a:t>pelo</a:t>
            </a: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 outro</a:t>
            </a:r>
          </a:p>
        </p:txBody>
      </p:sp>
      <p:sp>
        <p:nvSpPr>
          <p:cNvPr id="12" name="TextBox 21"/>
          <p:cNvSpPr txBox="1"/>
          <p:nvPr/>
        </p:nvSpPr>
        <p:spPr>
          <a:xfrm>
            <a:off x="228600" y="6172200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err="1">
                <a:latin typeface="Arial"/>
                <a:cs typeface="Arial"/>
              </a:rPr>
              <a:t>Matematicamente</a:t>
            </a:r>
            <a:r>
              <a:rPr lang="en-US" sz="2000" b="0" dirty="0">
                <a:latin typeface="Arial"/>
                <a:cs typeface="Arial"/>
              </a:rPr>
              <a:t> |</a:t>
            </a:r>
            <a:r>
              <a:rPr lang="el-GR" sz="2000" b="0" dirty="0">
                <a:latin typeface="Arial"/>
                <a:cs typeface="Arial"/>
              </a:rPr>
              <a:t>ψ(e</a:t>
            </a:r>
            <a:r>
              <a:rPr lang="el-GR" sz="2000" b="0" baseline="-25000" dirty="0">
                <a:latin typeface="Arial"/>
                <a:cs typeface="Arial"/>
              </a:rPr>
              <a:t>1</a:t>
            </a:r>
            <a:r>
              <a:rPr lang="el-GR" sz="2000" b="0" dirty="0">
                <a:latin typeface="Arial"/>
                <a:cs typeface="Arial"/>
              </a:rPr>
              <a:t>,e</a:t>
            </a:r>
            <a:r>
              <a:rPr lang="el-GR" sz="2000" b="0" baseline="-25000" dirty="0">
                <a:latin typeface="Arial"/>
                <a:cs typeface="Arial"/>
              </a:rPr>
              <a:t>2</a:t>
            </a:r>
            <a:r>
              <a:rPr lang="el-GR" sz="2000" b="0" dirty="0">
                <a:latin typeface="Arial"/>
                <a:cs typeface="Arial"/>
              </a:rPr>
              <a:t>)|</a:t>
            </a:r>
            <a:r>
              <a:rPr lang="el-GR" sz="2000" b="0" baseline="30000" dirty="0">
                <a:latin typeface="Arial"/>
                <a:cs typeface="Arial"/>
              </a:rPr>
              <a:t>2 </a:t>
            </a:r>
            <a:r>
              <a:rPr lang="el-GR" sz="2000" b="0" dirty="0">
                <a:latin typeface="Arial"/>
                <a:cs typeface="Arial"/>
              </a:rPr>
              <a:t> = </a:t>
            </a:r>
            <a:r>
              <a:rPr lang="en-US" sz="2000" b="0" dirty="0">
                <a:latin typeface="Arial"/>
                <a:cs typeface="Arial"/>
              </a:rPr>
              <a:t>|</a:t>
            </a:r>
            <a:r>
              <a:rPr lang="el-GR" sz="2000" b="0" dirty="0">
                <a:latin typeface="Arial"/>
                <a:cs typeface="Arial"/>
              </a:rPr>
              <a:t>ψ(e</a:t>
            </a:r>
            <a:r>
              <a:rPr lang="el-GR" sz="2000" b="0" baseline="-25000" dirty="0">
                <a:latin typeface="Arial"/>
                <a:cs typeface="Arial"/>
              </a:rPr>
              <a:t>2</a:t>
            </a:r>
            <a:r>
              <a:rPr lang="el-GR" sz="2000" b="0" dirty="0">
                <a:latin typeface="Arial"/>
                <a:cs typeface="Arial"/>
              </a:rPr>
              <a:t>,e</a:t>
            </a:r>
            <a:r>
              <a:rPr lang="el-GR" sz="2000" b="0" baseline="-25000" dirty="0">
                <a:latin typeface="Arial"/>
                <a:cs typeface="Arial"/>
              </a:rPr>
              <a:t>1</a:t>
            </a:r>
            <a:r>
              <a:rPr lang="el-GR" sz="2000" b="0" dirty="0">
                <a:latin typeface="Arial"/>
                <a:cs typeface="Arial"/>
              </a:rPr>
              <a:t>)|</a:t>
            </a:r>
            <a:r>
              <a:rPr lang="el-GR" sz="2000" b="0" baseline="30000" dirty="0">
                <a:latin typeface="Arial"/>
                <a:cs typeface="Arial"/>
              </a:rPr>
              <a:t>2</a:t>
            </a:r>
            <a:r>
              <a:rPr lang="el-GR" sz="2000" b="0" dirty="0">
                <a:latin typeface="Arial"/>
                <a:cs typeface="Arial"/>
              </a:rPr>
              <a:t> </a:t>
            </a:r>
            <a:endParaRPr lang="en-US" sz="20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488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r>
              <a:rPr lang="en-US" dirty="0" smtClean="0"/>
              <a:t>: Pauli</a:t>
            </a:r>
            <a:endParaRPr lang="en-US" dirty="0"/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637381" y="4463257"/>
            <a:ext cx="3000375" cy="3571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5" name="Imagem 6" descr="Figura 42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25"/>
            <a:ext cx="3241675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4" descr="Figura 42.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0" y="1844675"/>
            <a:ext cx="260508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04800" y="5581650"/>
            <a:ext cx="8604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He no estado fundamental (1s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2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– camada fechada): por ter </a:t>
            </a:r>
            <a:r>
              <a:rPr lang="pt-BR" sz="2000" b="0" i="1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l </a:t>
            </a:r>
            <a:r>
              <a:rPr lang="pt-BR" sz="20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= 0 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e dois      e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-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com spin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up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e spin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down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, não possui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mom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. magnético resultante – não será atraído por um imã (nem defletido no experimento de Stern-Gerlach.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2209800"/>
            <a:ext cx="19812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6961188" y="4976813"/>
            <a:ext cx="1820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0">
                <a:solidFill>
                  <a:schemeClr val="tx1"/>
                </a:solidFill>
                <a:latin typeface="Arial" charset="0"/>
                <a:cs typeface="Arial" charset="0"/>
              </a:rPr>
              <a:t>W.Pauli (1900-1958)</a:t>
            </a:r>
          </a:p>
        </p:txBody>
      </p:sp>
    </p:spTree>
    <p:extLst>
      <p:ext uri="{BB962C8B-B14F-4D97-AF65-F5344CB8AC3E}">
        <p14:creationId xmlns:p14="http://schemas.microsoft.com/office/powerpoint/2010/main" val="154152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08150"/>
            <a:ext cx="8639175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17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1000" y="2198687"/>
            <a:ext cx="8388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Níveis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possíveis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determinados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pela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solução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da eq. de Schrodinger, com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energias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indexadas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por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n e </a:t>
            </a:r>
            <a:r>
              <a:rPr lang="en-US" sz="2000" b="0" i="1" dirty="0">
                <a:solidFill>
                  <a:srgbClr val="C00000"/>
                </a:solidFill>
                <a:latin typeface="Arial" charset="0"/>
                <a:cs typeface="Arial" charset="0"/>
              </a:rPr>
              <a:t>l</a:t>
            </a:r>
            <a:endParaRPr lang="en-US" sz="2000" b="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381000" y="3278187"/>
            <a:ext cx="8305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Para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cada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valor de </a:t>
            </a:r>
            <a:r>
              <a:rPr lang="en-US" sz="2000" b="0" i="1" dirty="0">
                <a:solidFill>
                  <a:srgbClr val="C00000"/>
                </a:solidFill>
                <a:latin typeface="Arial" charset="0"/>
                <a:cs typeface="Arial" charset="0"/>
              </a:rPr>
              <a:t>l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existem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i="1" dirty="0">
                <a:solidFill>
                  <a:srgbClr val="C00000"/>
                </a:solidFill>
                <a:latin typeface="Arial" charset="0"/>
                <a:cs typeface="Arial" charset="0"/>
              </a:rPr>
              <a:t>2l+1 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possíveis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valores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i="1" dirty="0">
                <a:solidFill>
                  <a:srgbClr val="C00000"/>
                </a:solidFill>
                <a:latin typeface="Arial" charset="0"/>
                <a:cs typeface="Arial" charset="0"/>
              </a:rPr>
              <a:t>m, 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e para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cada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um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desses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, 2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valores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i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m</a:t>
            </a:r>
            <a:r>
              <a:rPr lang="en-US" sz="2000" b="0" i="1" baseline="-25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s</a:t>
            </a:r>
            <a:r>
              <a:rPr lang="en-US" sz="2000" b="0" baseline="-25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.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Total: 2(2l+1) </a:t>
            </a:r>
            <a:r>
              <a:rPr lang="en-US" sz="2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estados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para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cada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nível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energia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(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estados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com a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mesma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energia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formam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uma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subcamada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).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Subcamadas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com o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mesmo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i="1" dirty="0">
                <a:solidFill>
                  <a:srgbClr val="C00000"/>
                </a:solidFill>
                <a:latin typeface="Arial" charset="0"/>
                <a:cs typeface="Arial" charset="0"/>
              </a:rPr>
              <a:t>n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formam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uma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camada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.</a:t>
            </a:r>
            <a:endParaRPr lang="en-US" sz="2000" b="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381000" y="5105400"/>
            <a:ext cx="8388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O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estado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fundamental de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cada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átomo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é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sua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configuração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eletrônica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mais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baixa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energia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,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compatível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com o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princípio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de Pauli</a:t>
            </a:r>
          </a:p>
        </p:txBody>
      </p:sp>
    </p:spTree>
    <p:extLst>
      <p:ext uri="{BB962C8B-B14F-4D97-AF65-F5344CB8AC3E}">
        <p14:creationId xmlns:p14="http://schemas.microsoft.com/office/powerpoint/2010/main" val="7187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Imagem 5" descr="Figura 42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524375"/>
            <a:ext cx="8201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5" descr="Figura 42.2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787525"/>
            <a:ext cx="34163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92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Imagem 5" descr="Figura 42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92017"/>
            <a:ext cx="6192046" cy="374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://www.brasilescola.com/upload/conteudo/images/distribuicao-eletron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055" y="3116281"/>
            <a:ext cx="2666745" cy="221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/>
          <p:nvPr/>
        </p:nvSpPr>
        <p:spPr>
          <a:xfrm>
            <a:off x="6417096" y="1820034"/>
            <a:ext cx="2650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 err="1">
                <a:latin typeface="Arial"/>
                <a:cs typeface="Arial"/>
              </a:rPr>
              <a:t>Diagrama</a:t>
            </a:r>
            <a:r>
              <a:rPr lang="en-US" sz="1800" b="0" dirty="0">
                <a:latin typeface="Arial"/>
                <a:cs typeface="Arial"/>
              </a:rPr>
              <a:t> “de Pauling”  </a:t>
            </a:r>
          </a:p>
          <a:p>
            <a:r>
              <a:rPr lang="en-US" sz="1800" b="0" dirty="0">
                <a:latin typeface="Arial"/>
                <a:cs typeface="Arial"/>
              </a:rPr>
              <a:t>(</a:t>
            </a:r>
            <a:r>
              <a:rPr lang="en-US" sz="1800" b="0" dirty="0" err="1">
                <a:latin typeface="Arial"/>
                <a:cs typeface="Arial"/>
              </a:rPr>
              <a:t>na</a:t>
            </a:r>
            <a:r>
              <a:rPr lang="en-US" sz="1800" b="0" dirty="0">
                <a:latin typeface="Arial"/>
                <a:cs typeface="Arial"/>
              </a:rPr>
              <a:t> </a:t>
            </a:r>
            <a:r>
              <a:rPr lang="en-US" sz="1800" b="0" dirty="0" err="1">
                <a:latin typeface="Arial"/>
                <a:cs typeface="Arial"/>
              </a:rPr>
              <a:t>verdade</a:t>
            </a:r>
            <a:r>
              <a:rPr lang="en-US" sz="1800" b="0" dirty="0">
                <a:latin typeface="Arial"/>
                <a:cs typeface="Arial"/>
              </a:rPr>
              <a:t> </a:t>
            </a:r>
            <a:r>
              <a:rPr lang="en-US" sz="1800" b="0" dirty="0" err="1">
                <a:latin typeface="Arial"/>
                <a:cs typeface="Arial"/>
              </a:rPr>
              <a:t>devido</a:t>
            </a:r>
            <a:r>
              <a:rPr lang="en-US" sz="1800" b="0" dirty="0">
                <a:latin typeface="Arial"/>
                <a:cs typeface="Arial"/>
              </a:rPr>
              <a:t> a Erwin </a:t>
            </a:r>
            <a:r>
              <a:rPr lang="en-US" sz="1800" b="0" dirty="0" err="1">
                <a:latin typeface="Arial"/>
                <a:cs typeface="Arial"/>
              </a:rPr>
              <a:t>Madelung</a:t>
            </a:r>
            <a:r>
              <a:rPr lang="en-US" sz="1800" b="0" dirty="0">
                <a:latin typeface="Arial"/>
                <a:cs typeface="Arial"/>
              </a:rPr>
              <a:t>, nada a </a:t>
            </a:r>
            <a:r>
              <a:rPr lang="en-US" sz="1800" b="0" dirty="0" err="1">
                <a:latin typeface="Arial"/>
                <a:cs typeface="Arial"/>
              </a:rPr>
              <a:t>ver</a:t>
            </a:r>
            <a:r>
              <a:rPr lang="en-US" sz="1800" b="0" dirty="0">
                <a:latin typeface="Arial"/>
                <a:cs typeface="Arial"/>
              </a:rPr>
              <a:t> com Linus Pauling)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224408" y="5791200"/>
            <a:ext cx="6849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err="1">
                <a:latin typeface="Arial"/>
                <a:cs typeface="Arial"/>
              </a:rPr>
              <a:t>interpretação</a:t>
            </a:r>
            <a:r>
              <a:rPr lang="en-US" sz="2000" b="0" dirty="0">
                <a:latin typeface="Arial"/>
                <a:cs typeface="Arial"/>
              </a:rPr>
              <a:t>: </a:t>
            </a:r>
            <a:r>
              <a:rPr lang="en-US" sz="2000" b="0" dirty="0" err="1">
                <a:latin typeface="Arial"/>
                <a:cs typeface="Arial"/>
              </a:rPr>
              <a:t>energia</a:t>
            </a:r>
            <a:r>
              <a:rPr lang="en-US" sz="2000" b="0" dirty="0">
                <a:latin typeface="Arial"/>
                <a:cs typeface="Arial"/>
              </a:rPr>
              <a:t> total </a:t>
            </a:r>
            <a:r>
              <a:rPr lang="en-US" sz="2000" b="0" dirty="0" err="1">
                <a:latin typeface="Arial"/>
                <a:cs typeface="Arial"/>
              </a:rPr>
              <a:t>aumenta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conforme</a:t>
            </a:r>
            <a:r>
              <a:rPr lang="en-US" sz="2000" b="0" dirty="0">
                <a:latin typeface="Arial"/>
                <a:cs typeface="Arial"/>
              </a:rPr>
              <a:t> a soma </a:t>
            </a:r>
            <a:r>
              <a:rPr lang="en-US" sz="2000" b="0" dirty="0" err="1">
                <a:latin typeface="Arial"/>
                <a:cs typeface="Arial"/>
              </a:rPr>
              <a:t>n+l</a:t>
            </a:r>
            <a:r>
              <a:rPr lang="en-US" sz="2000" b="0" dirty="0">
                <a:latin typeface="Arial"/>
                <a:cs typeface="Arial"/>
              </a:rPr>
              <a:t>, 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709418" y="6248400"/>
            <a:ext cx="77251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0" dirty="0" smtClean="0">
                <a:latin typeface="Arial"/>
                <a:cs typeface="Arial"/>
              </a:rPr>
              <a:t>1s</a:t>
            </a:r>
            <a:r>
              <a:rPr lang="en-US" sz="2000" baseline="30000" dirty="0" smtClean="0">
                <a:latin typeface="Arial"/>
                <a:cs typeface="Arial"/>
              </a:rPr>
              <a:t>2</a:t>
            </a:r>
            <a:r>
              <a:rPr lang="en-US" sz="2000" dirty="0" smtClean="0">
                <a:latin typeface="Arial"/>
                <a:cs typeface="Arial"/>
              </a:rPr>
              <a:t>2s</a:t>
            </a:r>
            <a:r>
              <a:rPr lang="en-US" sz="2000" baseline="30000" dirty="0" smtClean="0">
                <a:latin typeface="Arial"/>
                <a:cs typeface="Arial"/>
              </a:rPr>
              <a:t>2</a:t>
            </a:r>
            <a:r>
              <a:rPr lang="en-US" sz="2000" dirty="0" smtClean="0">
                <a:latin typeface="Arial"/>
                <a:cs typeface="Arial"/>
              </a:rPr>
              <a:t>2p</a:t>
            </a:r>
            <a:r>
              <a:rPr lang="en-US" sz="2000" baseline="30000" dirty="0" smtClean="0">
                <a:latin typeface="Arial"/>
                <a:cs typeface="Arial"/>
              </a:rPr>
              <a:t>6</a:t>
            </a:r>
            <a:r>
              <a:rPr lang="en-US" sz="2000" dirty="0" smtClean="0">
                <a:latin typeface="Arial"/>
                <a:cs typeface="Arial"/>
              </a:rPr>
              <a:t>3s</a:t>
            </a:r>
            <a:r>
              <a:rPr lang="en-US" sz="2000" baseline="30000" dirty="0" smtClean="0">
                <a:latin typeface="Arial"/>
                <a:cs typeface="Arial"/>
              </a:rPr>
              <a:t>2</a:t>
            </a:r>
            <a:r>
              <a:rPr lang="en-US" sz="2000" dirty="0" smtClean="0">
                <a:latin typeface="Arial"/>
                <a:cs typeface="Arial"/>
              </a:rPr>
              <a:t>3p</a:t>
            </a:r>
            <a:r>
              <a:rPr lang="en-US" sz="2000" baseline="30000" dirty="0" smtClean="0">
                <a:latin typeface="Arial"/>
                <a:cs typeface="Arial"/>
              </a:rPr>
              <a:t>6</a:t>
            </a:r>
            <a:r>
              <a:rPr lang="en-US" sz="2000" dirty="0" smtClean="0">
                <a:latin typeface="Arial"/>
                <a:cs typeface="Arial"/>
              </a:rPr>
              <a:t>4s</a:t>
            </a:r>
            <a:r>
              <a:rPr lang="en-US" sz="2000" baseline="30000" dirty="0" smtClean="0">
                <a:latin typeface="Arial"/>
                <a:cs typeface="Arial"/>
              </a:rPr>
              <a:t>2</a:t>
            </a:r>
            <a:r>
              <a:rPr lang="en-US" sz="2000" dirty="0" smtClean="0">
                <a:latin typeface="Arial"/>
                <a:cs typeface="Arial"/>
              </a:rPr>
              <a:t>3d</a:t>
            </a:r>
            <a:r>
              <a:rPr lang="en-US" sz="2000" baseline="30000" dirty="0" smtClean="0">
                <a:latin typeface="Arial"/>
                <a:cs typeface="Arial"/>
              </a:rPr>
              <a:t>10</a:t>
            </a:r>
            <a:r>
              <a:rPr lang="en-US" sz="2000" dirty="0" smtClean="0">
                <a:latin typeface="Arial"/>
                <a:cs typeface="Arial"/>
              </a:rPr>
              <a:t>4p</a:t>
            </a:r>
            <a:r>
              <a:rPr lang="en-US" sz="2000" baseline="30000" dirty="0" smtClean="0">
                <a:latin typeface="Arial"/>
                <a:cs typeface="Arial"/>
              </a:rPr>
              <a:t>6</a:t>
            </a:r>
            <a:r>
              <a:rPr lang="en-US" sz="2000" dirty="0" smtClean="0">
                <a:latin typeface="Arial"/>
                <a:cs typeface="Arial"/>
              </a:rPr>
              <a:t>5s</a:t>
            </a:r>
            <a:r>
              <a:rPr lang="en-US" sz="2000" baseline="30000" dirty="0" smtClean="0">
                <a:latin typeface="Arial"/>
                <a:cs typeface="Arial"/>
              </a:rPr>
              <a:t>2</a:t>
            </a:r>
            <a:r>
              <a:rPr lang="en-US" sz="2000" dirty="0" smtClean="0">
                <a:latin typeface="Arial"/>
                <a:cs typeface="Arial"/>
              </a:rPr>
              <a:t>4d</a:t>
            </a:r>
            <a:r>
              <a:rPr lang="en-US" sz="2000" baseline="30000" dirty="0" smtClean="0">
                <a:latin typeface="Arial"/>
                <a:cs typeface="Arial"/>
              </a:rPr>
              <a:t>10</a:t>
            </a:r>
            <a:r>
              <a:rPr lang="en-US" sz="2000" dirty="0" smtClean="0">
                <a:latin typeface="Arial"/>
                <a:cs typeface="Arial"/>
              </a:rPr>
              <a:t>5p</a:t>
            </a:r>
            <a:r>
              <a:rPr lang="en-US" sz="2000" baseline="30000" dirty="0" smtClean="0">
                <a:latin typeface="Arial"/>
                <a:cs typeface="Arial"/>
              </a:rPr>
              <a:t>6</a:t>
            </a:r>
            <a:r>
              <a:rPr lang="en-US" sz="2000" dirty="0" smtClean="0">
                <a:latin typeface="Arial"/>
                <a:cs typeface="Arial"/>
              </a:rPr>
              <a:t>6s</a:t>
            </a:r>
            <a:r>
              <a:rPr lang="en-US" sz="2000" baseline="30000" dirty="0" smtClean="0">
                <a:latin typeface="Arial"/>
                <a:cs typeface="Arial"/>
              </a:rPr>
              <a:t>2</a:t>
            </a:r>
            <a:r>
              <a:rPr lang="en-US" sz="2000" dirty="0" smtClean="0">
                <a:latin typeface="Arial"/>
                <a:cs typeface="Arial"/>
              </a:rPr>
              <a:t>4f</a:t>
            </a:r>
            <a:r>
              <a:rPr lang="en-US" sz="2000" baseline="30000" dirty="0" smtClean="0">
                <a:latin typeface="Arial"/>
                <a:cs typeface="Arial"/>
              </a:rPr>
              <a:t>14</a:t>
            </a:r>
            <a:r>
              <a:rPr lang="en-US" sz="2000" dirty="0" smtClean="0">
                <a:latin typeface="Arial"/>
                <a:cs typeface="Arial"/>
              </a:rPr>
              <a:t>5d</a:t>
            </a:r>
            <a:r>
              <a:rPr lang="en-US" sz="2000" baseline="30000" dirty="0" smtClean="0">
                <a:latin typeface="Arial"/>
                <a:cs typeface="Arial"/>
              </a:rPr>
              <a:t>10</a:t>
            </a:r>
            <a:r>
              <a:rPr lang="en-US" sz="2000" dirty="0" smtClean="0">
                <a:latin typeface="Arial"/>
                <a:cs typeface="Arial"/>
              </a:rPr>
              <a:t>6p</a:t>
            </a:r>
            <a:r>
              <a:rPr lang="en-US" sz="2000" baseline="30000" dirty="0" smtClean="0">
                <a:latin typeface="Arial"/>
                <a:cs typeface="Arial"/>
              </a:rPr>
              <a:t>6</a:t>
            </a:r>
            <a:r>
              <a:rPr lang="en-US" sz="2000" dirty="0" smtClean="0">
                <a:latin typeface="Arial"/>
                <a:cs typeface="Arial"/>
              </a:rPr>
              <a:t>7s</a:t>
            </a:r>
            <a:r>
              <a:rPr lang="en-US" sz="2000" baseline="30000" dirty="0" smtClean="0">
                <a:latin typeface="Arial"/>
                <a:cs typeface="Arial"/>
              </a:rPr>
              <a:t>2</a:t>
            </a:r>
            <a:r>
              <a:rPr lang="en-US" sz="2000" dirty="0" smtClean="0">
                <a:latin typeface="Arial"/>
                <a:cs typeface="Arial"/>
              </a:rPr>
              <a:t>5f</a:t>
            </a:r>
            <a:r>
              <a:rPr lang="en-US" sz="2000" baseline="30000" dirty="0" smtClean="0">
                <a:latin typeface="Arial"/>
                <a:cs typeface="Arial"/>
              </a:rPr>
              <a:t>14</a:t>
            </a:r>
            <a:r>
              <a:rPr lang="en-US" sz="2000" dirty="0" smtClean="0">
                <a:latin typeface="Arial"/>
                <a:cs typeface="Arial"/>
              </a:rPr>
              <a:t>6d</a:t>
            </a:r>
            <a:r>
              <a:rPr lang="en-US" sz="2000" baseline="30000" dirty="0" smtClean="0">
                <a:latin typeface="Arial"/>
                <a:cs typeface="Arial"/>
              </a:rPr>
              <a:t>10</a:t>
            </a:r>
            <a:r>
              <a:rPr lang="en-US" sz="2000" dirty="0" smtClean="0">
                <a:latin typeface="Arial"/>
                <a:cs typeface="Arial"/>
              </a:rPr>
              <a:t>7p</a:t>
            </a:r>
            <a:r>
              <a:rPr lang="en-US" sz="2000" baseline="30000" dirty="0" smtClean="0">
                <a:latin typeface="Arial"/>
                <a:cs typeface="Arial"/>
              </a:rPr>
              <a:t>6</a:t>
            </a:r>
            <a:endParaRPr lang="en-US" sz="2000" b="0" baseline="30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391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Imagem 5" descr="Figura 42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079625"/>
            <a:ext cx="844232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2"/>
          <p:cNvSpPr/>
          <p:nvPr/>
        </p:nvSpPr>
        <p:spPr>
          <a:xfrm rot="212349">
            <a:off x="708025" y="2476500"/>
            <a:ext cx="7488238" cy="12080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68313" y="5464175"/>
            <a:ext cx="8277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2573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Gases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nobres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: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último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elétron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completa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uma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subcamada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completa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(np</a:t>
            </a:r>
            <a:r>
              <a:rPr lang="en-US" sz="2000" b="0" baseline="30000" dirty="0">
                <a:solidFill>
                  <a:srgbClr val="C00000"/>
                </a:solidFill>
                <a:latin typeface="Arial" charset="0"/>
                <a:cs typeface="Arial" charset="0"/>
              </a:rPr>
              <a:t>6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)</a:t>
            </a:r>
          </a:p>
          <a:p>
            <a:pPr lvl="2" eaLnBrk="1" hangingPunct="1">
              <a:buFont typeface="Wingdings" charset="0"/>
              <a:buChar char="Ø"/>
            </a:pP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   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relativamente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difícil</a:t>
            </a:r>
            <a:r>
              <a:rPr lang="en-US" sz="2000" b="0" dirty="0">
                <a:solidFill>
                  <a:srgbClr val="C00000"/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dirty="0" err="1">
                <a:solidFill>
                  <a:srgbClr val="C00000"/>
                </a:solidFill>
                <a:latin typeface="Arial" charset="0"/>
                <a:cs typeface="Arial" charset="0"/>
              </a:rPr>
              <a:t>ionizar</a:t>
            </a:r>
            <a:endParaRPr lang="en-US" sz="2000" b="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98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3" name="Imagem 5" descr="Figura 42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079625"/>
            <a:ext cx="844232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2"/>
          <p:cNvSpPr/>
          <p:nvPr/>
        </p:nvSpPr>
        <p:spPr>
          <a:xfrm>
            <a:off x="684213" y="3879850"/>
            <a:ext cx="7488237" cy="936625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68313" y="5464175"/>
            <a:ext cx="8120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2573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Metais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Alcalinos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: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último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elétron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externo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a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uma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camada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completa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(ns</a:t>
            </a:r>
            <a:r>
              <a:rPr lang="en-US" sz="2000" b="0" baseline="30000" dirty="0">
                <a:solidFill>
                  <a:srgbClr val="0000FF"/>
                </a:solidFill>
                <a:latin typeface="Arial" charset="0"/>
                <a:cs typeface="Arial" charset="0"/>
              </a:rPr>
              <a:t>1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)</a:t>
            </a:r>
          </a:p>
          <a:p>
            <a:pPr lvl="2" eaLnBrk="1" hangingPunct="1">
              <a:buFont typeface="Wingdings" charset="0"/>
              <a:buChar char="Ø"/>
            </a:pP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   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relativamente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fácil</a:t>
            </a:r>
            <a:r>
              <a:rPr lang="en-US" sz="2000" b="0" dirty="0">
                <a:solidFill>
                  <a:srgbClr val="0000FF"/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ionizar</a:t>
            </a:r>
            <a:endParaRPr lang="en-US" sz="2000" b="0" dirty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91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Químicos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1" b="1866"/>
          <a:stretch>
            <a:fillRect/>
          </a:stretch>
        </p:blipFill>
        <p:spPr bwMode="auto">
          <a:xfrm>
            <a:off x="109538" y="2584450"/>
            <a:ext cx="8639175" cy="42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685800" y="1519237"/>
            <a:ext cx="849788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9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Tabela</a:t>
            </a:r>
            <a:r>
              <a:rPr lang="en-US" sz="19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9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periódica</a:t>
            </a:r>
            <a:r>
              <a:rPr lang="en-US" sz="1900" b="0" dirty="0">
                <a:solidFill>
                  <a:schemeClr val="tx1"/>
                </a:solidFill>
                <a:latin typeface="Arial" charset="0"/>
                <a:cs typeface="Arial" charset="0"/>
              </a:rPr>
              <a:t>: </a:t>
            </a:r>
            <a:r>
              <a:rPr lang="en-US" sz="19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mostra</a:t>
            </a:r>
            <a:r>
              <a:rPr lang="en-US" sz="19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900" i="1" dirty="0" err="1">
                <a:solidFill>
                  <a:srgbClr val="0000FF"/>
                </a:solidFill>
                <a:latin typeface="Arial" charset="0"/>
                <a:cs typeface="Arial" charset="0"/>
              </a:rPr>
              <a:t>apenas</a:t>
            </a:r>
            <a:r>
              <a:rPr lang="en-US" sz="190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1900" i="1" dirty="0">
                <a:solidFill>
                  <a:srgbClr val="0000FF"/>
                </a:solidFill>
                <a:latin typeface="Arial" charset="0"/>
                <a:cs typeface="Arial" charset="0"/>
              </a:rPr>
              <a:t>o </a:t>
            </a:r>
            <a:r>
              <a:rPr lang="en-US" sz="1900" i="1" dirty="0" err="1">
                <a:solidFill>
                  <a:srgbClr val="0000FF"/>
                </a:solidFill>
                <a:latin typeface="Arial" charset="0"/>
                <a:cs typeface="Arial" charset="0"/>
              </a:rPr>
              <a:t>estado</a:t>
            </a:r>
            <a:r>
              <a:rPr lang="en-US" sz="1900" i="1" dirty="0">
                <a:solidFill>
                  <a:srgbClr val="0000FF"/>
                </a:solidFill>
                <a:latin typeface="Arial" charset="0"/>
                <a:cs typeface="Arial" charset="0"/>
              </a:rPr>
              <a:t> fundamental </a:t>
            </a:r>
            <a:r>
              <a:rPr lang="en-US" sz="1900" b="0" dirty="0">
                <a:solidFill>
                  <a:srgbClr val="000000"/>
                </a:solidFill>
                <a:latin typeface="Arial" charset="0"/>
                <a:cs typeface="Arial" charset="0"/>
              </a:rPr>
              <a:t>de </a:t>
            </a:r>
            <a:r>
              <a:rPr lang="en-US" sz="1900" b="0" dirty="0" err="1">
                <a:solidFill>
                  <a:srgbClr val="000000"/>
                </a:solidFill>
                <a:latin typeface="Arial" charset="0"/>
                <a:cs typeface="Arial" charset="0"/>
              </a:rPr>
              <a:t>cada</a:t>
            </a:r>
            <a:r>
              <a:rPr lang="en-US" sz="1900" b="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1900" b="0" dirty="0" err="1">
                <a:solidFill>
                  <a:srgbClr val="000000"/>
                </a:solidFill>
                <a:latin typeface="Arial" charset="0"/>
                <a:cs typeface="Arial" charset="0"/>
              </a:rPr>
              <a:t>elemento</a:t>
            </a:r>
            <a:endParaRPr lang="en-US" sz="1900" b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1763713" y="1959437"/>
            <a:ext cx="6924675" cy="1523541"/>
            <a:chOff x="1763688" y="1724016"/>
            <a:chExt cx="6924527" cy="1524234"/>
          </a:xfrm>
        </p:grpSpPr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63688" y="1724016"/>
              <a:ext cx="47880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just">
                <a:spcBef>
                  <a:spcPct val="50000"/>
                </a:spcBef>
              </a:pPr>
              <a:r>
                <a:rPr lang="pt-BR" sz="2000" b="0" dirty="0" err="1">
                  <a:solidFill>
                    <a:schemeClr val="tx1"/>
                  </a:solidFill>
                  <a:latin typeface="Arial" charset="0"/>
                  <a:cs typeface="Arial" charset="0"/>
                </a:rPr>
                <a:t>Ex</a:t>
              </a: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: Neônio (Ne), Z=10:   1s</a:t>
              </a:r>
              <a:r>
                <a:rPr lang="pt-BR" sz="2000" b="0" baseline="30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2</a:t>
              </a: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 2s</a:t>
              </a:r>
              <a:r>
                <a:rPr lang="pt-BR" sz="2000" b="0" baseline="30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2</a:t>
              </a: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 2p</a:t>
              </a:r>
              <a:r>
                <a:rPr lang="pt-BR" sz="2000" b="0" baseline="30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6</a:t>
              </a: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  </a:t>
              </a:r>
              <a:b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</a:b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(camada completa)</a:t>
              </a:r>
            </a:p>
          </p:txBody>
        </p:sp>
        <p:sp>
          <p:nvSpPr>
            <p:cNvPr id="8" name="Oval 12"/>
            <p:cNvSpPr/>
            <p:nvPr/>
          </p:nvSpPr>
          <p:spPr>
            <a:xfrm>
              <a:off x="8183401" y="2744784"/>
              <a:ext cx="504814" cy="503466"/>
            </a:xfrm>
            <a:prstGeom prst="ellipse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744538" y="2667000"/>
            <a:ext cx="5627687" cy="1249367"/>
            <a:chOff x="743817" y="2431953"/>
            <a:chExt cx="5628383" cy="1249805"/>
          </a:xfrm>
        </p:grpSpPr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1800200" y="2431953"/>
              <a:ext cx="45720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Sódio (Na), Z=11:     1s</a:t>
              </a:r>
              <a:r>
                <a:rPr lang="pt-BR" sz="2000" b="0" baseline="30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2</a:t>
              </a: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 2s</a:t>
              </a:r>
              <a:r>
                <a:rPr lang="pt-BR" sz="2000" b="0" baseline="30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2</a:t>
              </a: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 2p</a:t>
              </a:r>
              <a:r>
                <a:rPr lang="pt-BR" sz="2000" b="0" baseline="30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6</a:t>
              </a: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 3s</a:t>
              </a:r>
              <a:r>
                <a:rPr lang="pt-BR" sz="2000" b="0" baseline="300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1</a:t>
              </a: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  </a:t>
              </a:r>
              <a:b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</a:br>
              <a:r>
                <a:rPr lang="pt-BR" sz="2000" b="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Estado fundamental:  </a:t>
              </a:r>
              <a:r>
                <a:rPr lang="pt-BR" sz="2000" b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[Ne]3s</a:t>
              </a:r>
            </a:p>
          </p:txBody>
        </p:sp>
        <p:sp>
          <p:nvSpPr>
            <p:cNvPr id="11" name="Oval 14"/>
            <p:cNvSpPr/>
            <p:nvPr/>
          </p:nvSpPr>
          <p:spPr>
            <a:xfrm>
              <a:off x="743817" y="3178343"/>
              <a:ext cx="503299" cy="503415"/>
            </a:xfrm>
            <a:prstGeom prst="ellipse">
              <a:avLst/>
            </a:prstGeom>
            <a:noFill/>
            <a:ln w="381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1763713" y="3408363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Primeiro estado excitado: 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[Ne]3p</a:t>
            </a: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5105400" y="2971800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caroço</a:t>
            </a:r>
            <a:endParaRPr lang="en-US" sz="2000" b="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0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Diagrama</a:t>
            </a:r>
            <a:r>
              <a:rPr lang="en-US" dirty="0" smtClean="0"/>
              <a:t> de </a:t>
            </a:r>
            <a:r>
              <a:rPr lang="en-US" dirty="0" err="1" smtClean="0"/>
              <a:t>Níveis</a:t>
            </a:r>
            <a:r>
              <a:rPr lang="en-US" dirty="0" smtClean="0"/>
              <a:t> </a:t>
            </a:r>
            <a:r>
              <a:rPr lang="en-US" dirty="0" err="1" smtClean="0"/>
              <a:t>Excitados</a:t>
            </a:r>
            <a:r>
              <a:rPr lang="en-US" dirty="0" smtClean="0"/>
              <a:t> – Na </a:t>
            </a:r>
            <a:endParaRPr lang="en-US" dirty="0"/>
          </a:p>
        </p:txBody>
      </p:sp>
      <p:pic>
        <p:nvPicPr>
          <p:cNvPr id="4" name="Imagem 5" descr="Figura 42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46" b="-31"/>
          <a:stretch>
            <a:fillRect/>
          </a:stretch>
        </p:blipFill>
        <p:spPr bwMode="auto">
          <a:xfrm>
            <a:off x="4425950" y="1728788"/>
            <a:ext cx="4322763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250825" y="3384550"/>
            <a:ext cx="4321175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Convenção: 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Redefinimos o zero de energia para que o estado fundamental 3s tenha E = 0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(útil para estudar excitação a partir do estado fundamental)</a:t>
            </a:r>
            <a:endParaRPr lang="pt-BR" sz="2000" b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endParaRPr lang="pt-BR" sz="2000" b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250825" y="2233613"/>
            <a:ext cx="45720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Estado fundamental:  </a:t>
            </a: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[Ne]3s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Primeiro estado excitado: </a:t>
            </a: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[Ne]3p</a:t>
            </a: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755650" y="5792788"/>
            <a:ext cx="2986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0">
                <a:latin typeface="Arial" charset="0"/>
                <a:cs typeface="Arial" charset="0"/>
              </a:rPr>
              <a:t>Para </a:t>
            </a:r>
            <a:r>
              <a:rPr lang="en-US" sz="2000" b="0" i="1">
                <a:latin typeface="Arial" charset="0"/>
                <a:cs typeface="Arial" charset="0"/>
              </a:rPr>
              <a:t>n→∞, </a:t>
            </a:r>
            <a:r>
              <a:rPr lang="en-US" sz="2000" b="0">
                <a:latin typeface="Arial" charset="0"/>
                <a:cs typeface="Arial" charset="0"/>
              </a:rPr>
              <a:t>E </a:t>
            </a:r>
            <a:r>
              <a:rPr lang="en-US" sz="2000" b="0" i="1">
                <a:latin typeface="Arial" charset="0"/>
                <a:cs typeface="Arial" charset="0"/>
              </a:rPr>
              <a:t>→ </a:t>
            </a:r>
            <a:r>
              <a:rPr lang="en-US" sz="2000" b="0">
                <a:latin typeface="Arial" charset="0"/>
                <a:cs typeface="Arial" charset="0"/>
              </a:rPr>
              <a:t>E</a:t>
            </a:r>
            <a:r>
              <a:rPr lang="en-US" sz="2000" b="0" i="1" baseline="-25000">
                <a:latin typeface="Arial" charset="0"/>
                <a:cs typeface="Arial" charset="0"/>
              </a:rPr>
              <a:t>ionização</a:t>
            </a:r>
            <a:endParaRPr lang="en-US" sz="2000" b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90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Transições</a:t>
            </a:r>
            <a:r>
              <a:rPr lang="en-US" dirty="0" smtClean="0"/>
              <a:t> </a:t>
            </a:r>
            <a:r>
              <a:rPr lang="en-US" dirty="0" err="1" smtClean="0"/>
              <a:t>Eletrônicas</a:t>
            </a:r>
            <a:endParaRPr lang="en-US" dirty="0"/>
          </a:p>
        </p:txBody>
      </p:sp>
      <p:pic>
        <p:nvPicPr>
          <p:cNvPr id="3" name="Imagem 5" descr="Figura 42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46" b="-31"/>
          <a:stretch>
            <a:fillRect/>
          </a:stretch>
        </p:blipFill>
        <p:spPr bwMode="auto">
          <a:xfrm>
            <a:off x="4425950" y="1728788"/>
            <a:ext cx="4322763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29013"/>
            <a:ext cx="3427413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39750" y="5691188"/>
            <a:ext cx="431958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P: Qualquer transição é possível??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R: Não!!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250825" y="2154238"/>
            <a:ext cx="41767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2000" b="0">
                <a:latin typeface="Arial" charset="0"/>
                <a:cs typeface="Arial" charset="0"/>
              </a:rPr>
              <a:t>Como já vimos, um elétron pode sofrer transições envolvendo a absorção ou emissão de fótons</a:t>
            </a:r>
          </a:p>
        </p:txBody>
      </p:sp>
      <p:cxnSp>
        <p:nvCxnSpPr>
          <p:cNvPr id="7" name="Straight Arrow Connector 4"/>
          <p:cNvCxnSpPr/>
          <p:nvPr/>
        </p:nvCxnSpPr>
        <p:spPr>
          <a:xfrm flipV="1">
            <a:off x="5784850" y="4525963"/>
            <a:ext cx="647700" cy="1079500"/>
          </a:xfrm>
          <a:prstGeom prst="straightConnector1">
            <a:avLst/>
          </a:prstGeom>
          <a:ln w="28575" cmpd="sng"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60875"/>
            <a:ext cx="4392612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"/>
          <p:cNvSpPr txBox="1"/>
          <p:nvPr/>
        </p:nvSpPr>
        <p:spPr>
          <a:xfrm>
            <a:off x="5148064" y="4713401"/>
            <a:ext cx="96888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>
                <a:ln w="3175">
                  <a:solidFill>
                    <a:schemeClr val="accent1"/>
                  </a:solidFill>
                </a:ln>
                <a:solidFill>
                  <a:srgbClr val="FFFF00"/>
                </a:solidFill>
                <a:latin typeface="Arial"/>
                <a:cs typeface="Arial"/>
              </a:rPr>
              <a:t>589nm</a:t>
            </a:r>
          </a:p>
        </p:txBody>
      </p:sp>
    </p:spTree>
    <p:extLst>
      <p:ext uri="{BB962C8B-B14F-4D97-AF65-F5344CB8AC3E}">
        <p14:creationId xmlns:p14="http://schemas.microsoft.com/office/powerpoint/2010/main" val="396627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Transições</a:t>
            </a:r>
            <a:r>
              <a:rPr lang="en-US" dirty="0" smtClean="0"/>
              <a:t> </a:t>
            </a:r>
            <a:r>
              <a:rPr lang="en-US" dirty="0" err="1" smtClean="0"/>
              <a:t>Eletrônicas</a:t>
            </a:r>
            <a:endParaRPr lang="en-US" dirty="0"/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517650"/>
            <a:ext cx="342582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042988" y="1733550"/>
            <a:ext cx="305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>
                <a:latin typeface="Arial" charset="0"/>
                <a:cs typeface="Arial" charset="0"/>
              </a:rPr>
              <a:t>Conservação de energia:</a:t>
            </a:r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107950" y="2452687"/>
            <a:ext cx="419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>
                <a:latin typeface="Arial" charset="0"/>
                <a:cs typeface="Arial" charset="0"/>
              </a:rPr>
              <a:t>Conservação de </a:t>
            </a:r>
            <a:r>
              <a:rPr lang="en-US" sz="2000" b="0">
                <a:solidFill>
                  <a:srgbClr val="FF0000"/>
                </a:solidFill>
                <a:latin typeface="Arial" charset="0"/>
                <a:cs typeface="Arial" charset="0"/>
              </a:rPr>
              <a:t>momento angular</a:t>
            </a:r>
            <a:r>
              <a:rPr lang="en-US" sz="2000" b="0">
                <a:latin typeface="Arial" charset="0"/>
                <a:cs typeface="Arial" charset="0"/>
              </a:rPr>
              <a:t>:</a:t>
            </a: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533400" y="5045075"/>
            <a:ext cx="8137525" cy="1584325"/>
            <a:chOff x="755576" y="4725144"/>
            <a:chExt cx="8136904" cy="1584176"/>
          </a:xfrm>
        </p:grpSpPr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331640" y="5046856"/>
              <a:ext cx="7272808" cy="1046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pt-BR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Regra para emissão ou absorção de fótons:</a:t>
              </a:r>
            </a:p>
            <a:p>
              <a:pPr algn="ctr">
                <a:spcBef>
                  <a:spcPct val="50000"/>
                </a:spcBef>
              </a:pPr>
              <a:r>
                <a:rPr lang="pt-BR" sz="2800" b="0" i="1">
                  <a:solidFill>
                    <a:schemeClr val="tx1"/>
                  </a:solidFill>
                  <a:latin typeface="Times New Roman" charset="0"/>
                  <a:cs typeface="Times New Roman" charset="0"/>
                  <a:sym typeface="Symbol" charset="0"/>
                </a:rPr>
                <a:t>l = |l</a:t>
              </a:r>
              <a:r>
                <a:rPr lang="pt-BR" sz="2800" b="0" i="1" baseline="-25000">
                  <a:solidFill>
                    <a:schemeClr val="tx1"/>
                  </a:solidFill>
                  <a:latin typeface="Times New Roman" charset="0"/>
                  <a:cs typeface="Times New Roman" charset="0"/>
                  <a:sym typeface="Symbol" charset="0"/>
                </a:rPr>
                <a:t>2</a:t>
              </a:r>
              <a:r>
                <a:rPr lang="pt-BR" sz="2800" b="0" i="1">
                  <a:solidFill>
                    <a:schemeClr val="tx1"/>
                  </a:solidFill>
                  <a:latin typeface="Times New Roman" charset="0"/>
                  <a:cs typeface="Times New Roman" charset="0"/>
                  <a:sym typeface="Symbol" charset="0"/>
                </a:rPr>
                <a:t> – l</a:t>
              </a:r>
              <a:r>
                <a:rPr lang="pt-BR" sz="2800" b="0" i="1" baseline="-25000">
                  <a:solidFill>
                    <a:schemeClr val="tx1"/>
                  </a:solidFill>
                  <a:latin typeface="Times New Roman" charset="0"/>
                  <a:cs typeface="Times New Roman" charset="0"/>
                  <a:sym typeface="Symbol" charset="0"/>
                </a:rPr>
                <a:t>1</a:t>
              </a:r>
              <a:r>
                <a:rPr lang="pt-BR" sz="2800" b="0" i="1">
                  <a:solidFill>
                    <a:schemeClr val="tx1"/>
                  </a:solidFill>
                  <a:latin typeface="Times New Roman" charset="0"/>
                  <a:cs typeface="Times New Roman" charset="0"/>
                  <a:sym typeface="Symbol" charset="0"/>
                </a:rPr>
                <a:t>|= </a:t>
              </a:r>
              <a:r>
                <a:rPr lang="pt-BR" sz="2800" b="0" i="1">
                  <a:solidFill>
                    <a:schemeClr val="tx1"/>
                  </a:solidFill>
                  <a:latin typeface="Times New Roman" charset="0"/>
                  <a:cs typeface="Times New Roman" charset="0"/>
                </a:rPr>
                <a:t> </a:t>
              </a:r>
              <a:r>
                <a:rPr lang="pt-BR" sz="2800" b="0">
                  <a:solidFill>
                    <a:schemeClr val="tx1"/>
                  </a:solidFill>
                  <a:latin typeface="Times New Roman" charset="0"/>
                  <a:cs typeface="Times New Roman" charset="0"/>
                </a:rPr>
                <a:t>1      </a:t>
              </a:r>
            </a:p>
          </p:txBody>
        </p:sp>
        <p:sp>
          <p:nvSpPr>
            <p:cNvPr id="8" name="Right Arrow 2"/>
            <p:cNvSpPr/>
            <p:nvPr/>
          </p:nvSpPr>
          <p:spPr>
            <a:xfrm>
              <a:off x="900028" y="5047376"/>
              <a:ext cx="1223869" cy="431759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3"/>
            <p:cNvSpPr/>
            <p:nvPr/>
          </p:nvSpPr>
          <p:spPr>
            <a:xfrm>
              <a:off x="755576" y="4725144"/>
              <a:ext cx="8136904" cy="1584176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0" name="Picture 30" descr="Circular.Polarizati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38" y="2957512"/>
            <a:ext cx="2976562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187825" y="2452687"/>
            <a:ext cx="5113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0">
                <a:latin typeface="Arial" charset="0"/>
                <a:cs typeface="Arial" charset="0"/>
              </a:rPr>
              <a:t>cada fóton carrega momento angular ±</a:t>
            </a:r>
            <a:r>
              <a:rPr lang="en-US" sz="2000">
                <a:solidFill>
                  <a:srgbClr val="800000"/>
                </a:solidFill>
                <a:latin typeface="HiraKakuPro-W6" charset="0"/>
              </a:rPr>
              <a:t>ℏ</a:t>
            </a:r>
            <a:endParaRPr lang="en-US" sz="2000" b="0">
              <a:latin typeface="Arial" charset="0"/>
              <a:cs typeface="Arial" charset="0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725488" y="3244850"/>
            <a:ext cx="46085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>
                <a:latin typeface="Arial" charset="0"/>
                <a:cs typeface="Arial" charset="0"/>
              </a:rPr>
              <a:t>ex: </a:t>
            </a:r>
            <a:r>
              <a:rPr lang="en-US" sz="2000" b="0" dirty="0" err="1">
                <a:latin typeface="Arial" charset="0"/>
                <a:cs typeface="Arial" charset="0"/>
              </a:rPr>
              <a:t>em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latin typeface="Arial" charset="0"/>
                <a:cs typeface="Arial" charset="0"/>
              </a:rPr>
              <a:t>luz</a:t>
            </a:r>
            <a:r>
              <a:rPr lang="en-US" sz="2000" b="0" dirty="0">
                <a:latin typeface="Arial" charset="0"/>
                <a:cs typeface="Arial" charset="0"/>
              </a:rPr>
              <a:t> com </a:t>
            </a:r>
            <a:r>
              <a:rPr lang="en-US" sz="2000" b="0" i="1" dirty="0" err="1">
                <a:latin typeface="Arial" charset="0"/>
                <a:cs typeface="Arial" charset="0"/>
              </a:rPr>
              <a:t>polarização</a:t>
            </a:r>
            <a:r>
              <a:rPr lang="en-US" sz="2000" b="0" i="1" dirty="0">
                <a:latin typeface="Arial" charset="0"/>
                <a:cs typeface="Arial" charset="0"/>
              </a:rPr>
              <a:t> circular </a:t>
            </a:r>
            <a:r>
              <a:rPr lang="en-US" sz="2000" b="0" dirty="0">
                <a:latin typeface="Arial" charset="0"/>
                <a:cs typeface="Arial" charset="0"/>
              </a:rPr>
              <a:t>p/ </a:t>
            </a:r>
            <a:r>
              <a:rPr lang="en-US" sz="2000" b="0" dirty="0" err="1">
                <a:latin typeface="Arial" charset="0"/>
                <a:cs typeface="Arial" charset="0"/>
              </a:rPr>
              <a:t>esq.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latin typeface="Arial" charset="0"/>
                <a:cs typeface="Arial" charset="0"/>
              </a:rPr>
              <a:t>ou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latin typeface="Arial" charset="0"/>
                <a:cs typeface="Arial" charset="0"/>
              </a:rPr>
              <a:t>direita</a:t>
            </a:r>
            <a:r>
              <a:rPr lang="en-US" sz="2000" b="0" dirty="0">
                <a:latin typeface="Arial" charset="0"/>
                <a:cs typeface="Arial" charset="0"/>
              </a:rPr>
              <a:t>, </a:t>
            </a:r>
            <a:r>
              <a:rPr lang="en-US" sz="2000" b="0" dirty="0" err="1">
                <a:latin typeface="Arial" charset="0"/>
                <a:cs typeface="Arial" charset="0"/>
              </a:rPr>
              <a:t>todos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latin typeface="Arial" charset="0"/>
                <a:cs typeface="Arial" charset="0"/>
              </a:rPr>
              <a:t>os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latin typeface="Arial" charset="0"/>
                <a:cs typeface="Arial" charset="0"/>
              </a:rPr>
              <a:t>fótons</a:t>
            </a:r>
            <a:r>
              <a:rPr lang="en-US" sz="2000" b="0" dirty="0">
                <a:latin typeface="Arial" charset="0"/>
                <a:cs typeface="Arial" charset="0"/>
              </a:rPr>
              <a:t> tem o </a:t>
            </a:r>
            <a:r>
              <a:rPr lang="en-US" sz="2000" b="0" dirty="0" err="1">
                <a:latin typeface="Arial" charset="0"/>
                <a:cs typeface="Arial" charset="0"/>
              </a:rPr>
              <a:t>mesmo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latin typeface="Arial" charset="0"/>
                <a:cs typeface="Arial" charset="0"/>
              </a:rPr>
              <a:t>sinal</a:t>
            </a:r>
            <a:r>
              <a:rPr lang="en-US" sz="2000" b="0" dirty="0">
                <a:latin typeface="Arial" charset="0"/>
                <a:cs typeface="Arial" charset="0"/>
              </a:rPr>
              <a:t> de </a:t>
            </a:r>
            <a:r>
              <a:rPr lang="en-US" sz="2000" b="0" dirty="0" err="1">
                <a:latin typeface="Arial" charset="0"/>
                <a:cs typeface="Arial" charset="0"/>
              </a:rPr>
              <a:t>momento</a:t>
            </a:r>
            <a:r>
              <a:rPr lang="en-US" sz="2000" b="0" dirty="0">
                <a:latin typeface="Arial" charset="0"/>
                <a:cs typeface="Arial" charset="0"/>
              </a:rPr>
              <a:t> angular</a:t>
            </a:r>
          </a:p>
        </p:txBody>
      </p:sp>
    </p:spTree>
    <p:extLst>
      <p:ext uri="{BB962C8B-B14F-4D97-AF65-F5344CB8AC3E}">
        <p14:creationId xmlns:p14="http://schemas.microsoft.com/office/powerpoint/2010/main" val="89788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Transições</a:t>
            </a:r>
            <a:r>
              <a:rPr lang="en-US" dirty="0" smtClean="0"/>
              <a:t> </a:t>
            </a:r>
            <a:r>
              <a:rPr lang="en-US" dirty="0" err="1" smtClean="0"/>
              <a:t>Eletrônicas</a:t>
            </a:r>
            <a:endParaRPr lang="en-US" dirty="0"/>
          </a:p>
        </p:txBody>
      </p:sp>
      <p:pic>
        <p:nvPicPr>
          <p:cNvPr id="3" name="Imagem 5" descr="Figura 42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47" b="13815"/>
          <a:stretch>
            <a:fillRect/>
          </a:stretch>
        </p:blipFill>
        <p:spPr bwMode="auto">
          <a:xfrm>
            <a:off x="4425950" y="1531938"/>
            <a:ext cx="4322763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572000" y="5995988"/>
            <a:ext cx="4321175" cy="708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defRPr/>
            </a:pPr>
            <a:r>
              <a:rPr lang="pt-BR" sz="2000" b="0" smtClean="0">
                <a:solidFill>
                  <a:schemeClr val="tx1"/>
                </a:solidFill>
                <a:latin typeface="Arial" charset="0"/>
                <a:cs typeface="Arial" charset="0"/>
              </a:rPr>
              <a:t>Regra de seleção para emissão ou absorção de fótons:   </a:t>
            </a:r>
            <a:r>
              <a:rPr lang="pt-BR" sz="2000" b="0" smtClean="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</a:t>
            </a:r>
            <a:r>
              <a:rPr lang="pt-BR" sz="2000" b="0" i="1" smtClean="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l = |l</a:t>
            </a:r>
            <a:r>
              <a:rPr lang="pt-BR" sz="2000" b="0" i="1" baseline="-25000" smtClean="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2</a:t>
            </a:r>
            <a:r>
              <a:rPr lang="pt-BR" sz="2000" b="0" i="1" smtClean="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 – l</a:t>
            </a:r>
            <a:r>
              <a:rPr lang="pt-BR" sz="2000" b="0" i="1" baseline="-25000" smtClean="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1</a:t>
            </a:r>
            <a:r>
              <a:rPr lang="pt-BR" sz="2000" b="0" i="1" smtClean="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|= </a:t>
            </a:r>
            <a:r>
              <a:rPr lang="pt-BR" sz="2000" b="0" smtClean="0">
                <a:solidFill>
                  <a:schemeClr val="tx1"/>
                </a:solidFill>
                <a:latin typeface="Arial" charset="0"/>
                <a:cs typeface="Arial" charset="0"/>
              </a:rPr>
              <a:t> 1</a:t>
            </a:r>
          </a:p>
        </p:txBody>
      </p:sp>
      <p:cxnSp>
        <p:nvCxnSpPr>
          <p:cNvPr id="5" name="Straight Arrow Connector 21"/>
          <p:cNvCxnSpPr/>
          <p:nvPr/>
        </p:nvCxnSpPr>
        <p:spPr>
          <a:xfrm flipV="1">
            <a:off x="5784850" y="4329113"/>
            <a:ext cx="647700" cy="1079500"/>
          </a:xfrm>
          <a:prstGeom prst="straightConnector1">
            <a:avLst/>
          </a:prstGeom>
          <a:ln w="28575" cmpd="sng"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27763" y="4484688"/>
            <a:ext cx="782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000" b="0">
                <a:solidFill>
                  <a:srgbClr val="008000"/>
                </a:solidFill>
                <a:latin typeface="Zapf Dingbats" charset="0"/>
                <a:cs typeface="Zapf Dingbats" charset="0"/>
              </a:rPr>
              <a:t>✔</a:t>
            </a:r>
            <a:endParaRPr lang="en-US" sz="4000">
              <a:solidFill>
                <a:srgbClr val="008000"/>
              </a:solidFill>
            </a:endParaRPr>
          </a:p>
        </p:txBody>
      </p:sp>
      <p:cxnSp>
        <p:nvCxnSpPr>
          <p:cNvPr id="7" name="Straight Arrow Connector 4"/>
          <p:cNvCxnSpPr/>
          <p:nvPr/>
        </p:nvCxnSpPr>
        <p:spPr>
          <a:xfrm flipH="1">
            <a:off x="5557838" y="3621088"/>
            <a:ext cx="22225" cy="1706562"/>
          </a:xfrm>
          <a:prstGeom prst="straightConnector1">
            <a:avLst/>
          </a:prstGeom>
          <a:ln w="28575" cmpd="sng"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251450" y="3968750"/>
            <a:ext cx="6540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FF0000"/>
                </a:solidFill>
                <a:latin typeface="Zapf Dingbats" charset="0"/>
                <a:cs typeface="Zapf Dingbats" charset="0"/>
              </a:rPr>
              <a:t>✕</a:t>
            </a:r>
            <a:endParaRPr lang="en-US" sz="4800">
              <a:solidFill>
                <a:srgbClr val="FF0000"/>
              </a:solidFill>
            </a:endParaRPr>
          </a:p>
        </p:txBody>
      </p:sp>
      <p:cxnSp>
        <p:nvCxnSpPr>
          <p:cNvPr id="9" name="Straight Arrow Connector 29"/>
          <p:cNvCxnSpPr/>
          <p:nvPr/>
        </p:nvCxnSpPr>
        <p:spPr>
          <a:xfrm flipH="1" flipV="1">
            <a:off x="5580063" y="3116263"/>
            <a:ext cx="792162" cy="1152525"/>
          </a:xfrm>
          <a:prstGeom prst="straightConnector1">
            <a:avLst/>
          </a:prstGeom>
          <a:ln w="28575" cmpd="sng"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5940425" y="3260725"/>
            <a:ext cx="781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000" b="0">
                <a:solidFill>
                  <a:srgbClr val="008000"/>
                </a:solidFill>
                <a:latin typeface="Zapf Dingbats" charset="0"/>
                <a:cs typeface="Zapf Dingbats" charset="0"/>
              </a:rPr>
              <a:t>✔</a:t>
            </a:r>
            <a:endParaRPr lang="en-US" sz="4000">
              <a:solidFill>
                <a:srgbClr val="008000"/>
              </a:solidFill>
            </a:endParaRPr>
          </a:p>
        </p:txBody>
      </p:sp>
      <p:cxnSp>
        <p:nvCxnSpPr>
          <p:cNvPr id="11" name="Straight Arrow Connector 11"/>
          <p:cNvCxnSpPr/>
          <p:nvPr/>
        </p:nvCxnSpPr>
        <p:spPr>
          <a:xfrm flipV="1">
            <a:off x="6659563" y="2971800"/>
            <a:ext cx="1441450" cy="1225550"/>
          </a:xfrm>
          <a:prstGeom prst="straightConnector1">
            <a:avLst/>
          </a:prstGeom>
          <a:ln w="28575" cmpd="sng"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7086600" y="3116263"/>
            <a:ext cx="654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>
                <a:solidFill>
                  <a:srgbClr val="FF0000"/>
                </a:solidFill>
                <a:latin typeface="Zapf Dingbats" charset="0"/>
                <a:cs typeface="Zapf Dingbats" charset="0"/>
              </a:rPr>
              <a:t>✕</a:t>
            </a:r>
            <a:endParaRPr lang="en-US" sz="4800">
              <a:solidFill>
                <a:srgbClr val="FF0000"/>
              </a:solidFill>
            </a:endParaRPr>
          </a:p>
        </p:txBody>
      </p:sp>
      <p:pic>
        <p:nvPicPr>
          <p:cNvPr id="14" name="Imagem 5" descr="Figura 42.28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1" b="17048"/>
          <a:stretch/>
        </p:blipFill>
        <p:spPr bwMode="auto">
          <a:xfrm>
            <a:off x="1522141" y="1600200"/>
            <a:ext cx="2907391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6"/>
          <a:stretch/>
        </p:blipFill>
        <p:spPr bwMode="auto">
          <a:xfrm>
            <a:off x="1476375" y="4648200"/>
            <a:ext cx="3097213" cy="199967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3"/>
          <p:cNvCxnSpPr/>
          <p:nvPr/>
        </p:nvCxnSpPr>
        <p:spPr>
          <a:xfrm flipH="1">
            <a:off x="2627313" y="2252663"/>
            <a:ext cx="288925" cy="287337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5"/>
          <p:cNvSpPr txBox="1"/>
          <p:nvPr/>
        </p:nvSpPr>
        <p:spPr>
          <a:xfrm>
            <a:off x="-6350" y="2089150"/>
            <a:ext cx="1903413" cy="309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Cuidado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: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existem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algumas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transições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permitidas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que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não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estão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assinaladas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na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fig 42.28! </a:t>
            </a:r>
            <a:b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</a:br>
            <a:r>
              <a:rPr lang="en-US" sz="1500" b="0" dirty="0" smtClean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endParaRPr lang="en-US" sz="1500" b="0" dirty="0">
              <a:solidFill>
                <a:srgbClr val="FF66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500" b="0" dirty="0">
              <a:solidFill>
                <a:srgbClr val="FF6600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Quantas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são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en-US" sz="1500" b="0" dirty="0" err="1">
                <a:solidFill>
                  <a:srgbClr val="FF6600"/>
                </a:solidFill>
                <a:latin typeface="Arial"/>
                <a:cs typeface="Arial"/>
              </a:rPr>
              <a:t>elas</a:t>
            </a: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?</a:t>
            </a:r>
          </a:p>
          <a:p>
            <a:pPr algn="just">
              <a:defRPr/>
            </a:pPr>
            <a:endParaRPr lang="en-US" sz="1500" b="0" dirty="0">
              <a:solidFill>
                <a:srgbClr val="FF6600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lphaUcParenR"/>
              <a:defRPr/>
            </a:pP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2</a:t>
            </a:r>
          </a:p>
          <a:p>
            <a:pPr marL="342900" indent="-342900" algn="just">
              <a:buFontTx/>
              <a:buAutoNum type="alphaUcParenR"/>
              <a:defRPr/>
            </a:pP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3</a:t>
            </a:r>
          </a:p>
          <a:p>
            <a:pPr marL="342900" indent="-342900" algn="just">
              <a:buFontTx/>
              <a:buAutoNum type="alphaUcParenR"/>
              <a:defRPr/>
            </a:pP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4</a:t>
            </a:r>
          </a:p>
          <a:p>
            <a:pPr marL="342900" indent="-342900" algn="just">
              <a:buFontTx/>
              <a:buAutoNum type="alphaUcParenR"/>
              <a:defRPr/>
            </a:pPr>
            <a:r>
              <a:rPr lang="en-US" sz="1500" b="0" dirty="0">
                <a:solidFill>
                  <a:srgbClr val="FF6600"/>
                </a:solidFill>
                <a:latin typeface="Arial"/>
                <a:cs typeface="Arial"/>
              </a:rPr>
              <a:t>5</a:t>
            </a:r>
          </a:p>
        </p:txBody>
      </p:sp>
      <p:cxnSp>
        <p:nvCxnSpPr>
          <p:cNvPr id="18" name="Straight Arrow Connector 32"/>
          <p:cNvCxnSpPr/>
          <p:nvPr/>
        </p:nvCxnSpPr>
        <p:spPr>
          <a:xfrm>
            <a:off x="2627313" y="2049463"/>
            <a:ext cx="649287" cy="190500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36"/>
          <p:cNvCxnSpPr/>
          <p:nvPr/>
        </p:nvCxnSpPr>
        <p:spPr>
          <a:xfrm flipH="1">
            <a:off x="2339975" y="1892300"/>
            <a:ext cx="576263" cy="144463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39"/>
          <p:cNvCxnSpPr/>
          <p:nvPr/>
        </p:nvCxnSpPr>
        <p:spPr>
          <a:xfrm>
            <a:off x="3348038" y="2239963"/>
            <a:ext cx="431800" cy="71437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85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Transições</a:t>
            </a:r>
            <a:r>
              <a:rPr lang="en-US" dirty="0" smtClean="0"/>
              <a:t> </a:t>
            </a:r>
            <a:r>
              <a:rPr lang="en-US" dirty="0" err="1" smtClean="0"/>
              <a:t>Eletrônicas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864394" y="4611827"/>
            <a:ext cx="3000375" cy="3571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4" name="Imagem 5" descr="Figura 42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921808"/>
            <a:ext cx="3743325" cy="4568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353050" y="2653645"/>
            <a:ext cx="1871662" cy="708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defRPr/>
            </a:pPr>
            <a:r>
              <a:rPr lang="pt-BR" sz="2000" b="0" smtClean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Vale a regra  </a:t>
            </a:r>
            <a:r>
              <a:rPr lang="pt-BR" sz="2000" b="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</a:t>
            </a:r>
            <a:r>
              <a:rPr lang="pt-BR" sz="2000" b="0" i="1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l = |l</a:t>
            </a:r>
            <a:r>
              <a:rPr lang="pt-BR" sz="2000" b="0" i="1" baseline="-2500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2</a:t>
            </a:r>
            <a:r>
              <a:rPr lang="pt-BR" sz="2000" b="0" i="1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 – l</a:t>
            </a:r>
            <a:r>
              <a:rPr lang="pt-BR" sz="2000" b="0" i="1" baseline="-2500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1</a:t>
            </a:r>
            <a:r>
              <a:rPr lang="pt-BR" sz="2000" b="0" i="1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|=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1</a:t>
            </a:r>
          </a:p>
        </p:txBody>
      </p:sp>
      <p:sp>
        <p:nvSpPr>
          <p:cNvPr id="6" name="TextBox 21"/>
          <p:cNvSpPr txBox="1">
            <a:spLocks noChangeArrowheads="1"/>
          </p:cNvSpPr>
          <p:nvPr/>
        </p:nvSpPr>
        <p:spPr bwMode="auto">
          <a:xfrm>
            <a:off x="3092300" y="3793594"/>
            <a:ext cx="29216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>
                <a:latin typeface="Arial" charset="0"/>
                <a:cs typeface="Arial" charset="0"/>
              </a:rPr>
              <a:t>Excitação por </a:t>
            </a:r>
            <a:r>
              <a:rPr lang="en-US" sz="2000">
                <a:latin typeface="Arial" charset="0"/>
                <a:cs typeface="Arial" charset="0"/>
              </a:rPr>
              <a:t>colisões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208587" y="4741208"/>
            <a:ext cx="2160588" cy="708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algn="ctr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pt-BR" sz="2000" b="0" smtClean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NÃO vale a regra  </a:t>
            </a:r>
            <a:r>
              <a:rPr lang="pt-BR" sz="2000" b="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</a:t>
            </a:r>
            <a:r>
              <a:rPr lang="pt-BR" sz="2000" b="0" i="1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l = |l</a:t>
            </a:r>
            <a:r>
              <a:rPr lang="pt-BR" sz="2000" b="0" i="1" baseline="-2500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2</a:t>
            </a:r>
            <a:r>
              <a:rPr lang="pt-BR" sz="2000" b="0" i="1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 – l</a:t>
            </a:r>
            <a:r>
              <a:rPr lang="pt-BR" sz="2000" b="0" i="1" baseline="-25000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1</a:t>
            </a:r>
            <a:r>
              <a:rPr lang="pt-BR" sz="2000" b="0" i="1">
                <a:solidFill>
                  <a:schemeClr val="tx1"/>
                </a:solidFill>
                <a:latin typeface="Times New Roman"/>
                <a:cs typeface="Times New Roman"/>
                <a:sym typeface="Symbol" charset="0"/>
              </a:rPr>
              <a:t>|=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1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4999037" y="5522258"/>
            <a:ext cx="26654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1600" b="0">
                <a:solidFill>
                  <a:srgbClr val="3872B8"/>
                </a:solidFill>
                <a:latin typeface="Arial" charset="0"/>
                <a:cs typeface="Arial" charset="0"/>
              </a:rPr>
              <a:t>(pois a partícula incidente pode ganhar/perder outros valores de mom. angular)</a:t>
            </a:r>
          </a:p>
        </p:txBody>
      </p:sp>
      <p:sp>
        <p:nvSpPr>
          <p:cNvPr id="9" name="TextBox 20"/>
          <p:cNvSpPr txBox="1">
            <a:spLocks noChangeArrowheads="1"/>
          </p:cNvSpPr>
          <p:nvPr/>
        </p:nvSpPr>
        <p:spPr bwMode="auto">
          <a:xfrm>
            <a:off x="3119836" y="1501914"/>
            <a:ext cx="25933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 err="1">
                <a:latin typeface="Arial" charset="0"/>
                <a:cs typeface="Arial" charset="0"/>
              </a:rPr>
              <a:t>Excitação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latin typeface="Arial" charset="0"/>
                <a:cs typeface="Arial" charset="0"/>
              </a:rPr>
              <a:t>por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fótons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10" name="TextBox 25"/>
          <p:cNvSpPr txBox="1"/>
          <p:nvPr/>
        </p:nvSpPr>
        <p:spPr>
          <a:xfrm>
            <a:off x="6145187" y="1501914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>
                <a:latin typeface="Arial"/>
                <a:cs typeface="Arial"/>
              </a:rPr>
              <a:t>obs: idem para emissão de fótons</a:t>
            </a:r>
          </a:p>
        </p:txBody>
      </p:sp>
      <p:sp>
        <p:nvSpPr>
          <p:cNvPr id="11" name="TextBox 26"/>
          <p:cNvSpPr txBox="1"/>
          <p:nvPr/>
        </p:nvSpPr>
        <p:spPr>
          <a:xfrm>
            <a:off x="3264867" y="6381690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err="1">
                <a:latin typeface="Arial"/>
                <a:cs typeface="Arial"/>
              </a:rPr>
              <a:t>obs</a:t>
            </a:r>
            <a:r>
              <a:rPr lang="en-US" sz="2000" b="0" dirty="0">
                <a:latin typeface="Arial"/>
                <a:cs typeface="Arial"/>
              </a:rPr>
              <a:t>: idem para </a:t>
            </a:r>
            <a:r>
              <a:rPr lang="en-US" sz="2000" b="0" dirty="0" err="1">
                <a:latin typeface="Arial"/>
                <a:cs typeface="Arial"/>
              </a:rPr>
              <a:t>decaimentos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não</a:t>
            </a:r>
            <a:r>
              <a:rPr lang="en-US" sz="2000" b="0" dirty="0">
                <a:latin typeface="Arial"/>
                <a:cs typeface="Arial"/>
              </a:rPr>
              <a:t> -</a:t>
            </a:r>
            <a:r>
              <a:rPr lang="en-US" sz="2000" b="0" dirty="0" err="1">
                <a:latin typeface="Arial"/>
                <a:cs typeface="Arial"/>
              </a:rPr>
              <a:t>radiativos</a:t>
            </a:r>
            <a:endParaRPr lang="en-US" sz="20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409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Cores!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637381" y="4571505"/>
            <a:ext cx="3000375" cy="3571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Rectangle 3"/>
          <p:cNvSpPr/>
          <p:nvPr/>
        </p:nvSpPr>
        <p:spPr>
          <a:xfrm>
            <a:off x="971600" y="3393232"/>
            <a:ext cx="2376264" cy="2016224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7"/>
          <p:cNvSpPr txBox="1"/>
          <p:nvPr/>
        </p:nvSpPr>
        <p:spPr>
          <a:xfrm>
            <a:off x="179512" y="2097088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>
                <a:solidFill>
                  <a:schemeClr val="tx1"/>
                </a:solidFill>
                <a:latin typeface="Arial"/>
                <a:cs typeface="Arial"/>
              </a:rPr>
              <a:t>Luz incidente </a:t>
            </a:r>
            <a:r>
              <a:rPr lang="en-US" sz="1800" b="0">
                <a:solidFill>
                  <a:srgbClr val="3366FF"/>
                </a:solidFill>
                <a:latin typeface="Arial"/>
                <a:cs typeface="Arial"/>
              </a:rPr>
              <a:t>azul é absorvida</a:t>
            </a:r>
            <a:r>
              <a:rPr lang="en-US" sz="1800" b="0">
                <a:solidFill>
                  <a:schemeClr val="tx1"/>
                </a:solidFill>
                <a:latin typeface="Arial"/>
                <a:cs typeface="Arial"/>
              </a:rPr>
              <a:t>. Excitação decai via transições não-radiativas (vibrações – o material esquenta!)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899592" y="1624970"/>
            <a:ext cx="25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rial"/>
                <a:cs typeface="Arial"/>
              </a:rPr>
              <a:t>Pigmento vermelho</a:t>
            </a:r>
          </a:p>
        </p:txBody>
      </p:sp>
      <p:sp>
        <p:nvSpPr>
          <p:cNvPr id="7" name="TextBox 31"/>
          <p:cNvSpPr txBox="1"/>
          <p:nvPr/>
        </p:nvSpPr>
        <p:spPr>
          <a:xfrm>
            <a:off x="152400" y="5715000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Luz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incidente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rgbClr val="FF0000"/>
                </a:solidFill>
                <a:latin typeface="Arial"/>
                <a:cs typeface="Arial"/>
              </a:rPr>
              <a:t>vermelha</a:t>
            </a:r>
            <a:r>
              <a:rPr lang="en-US" sz="1800" b="0" dirty="0">
                <a:solidFill>
                  <a:srgbClr val="FF0000"/>
                </a:solidFill>
                <a:latin typeface="Arial"/>
                <a:cs typeface="Arial"/>
              </a:rPr>
              <a:t> é </a:t>
            </a:r>
            <a:r>
              <a:rPr lang="en-US" sz="1800" b="0" dirty="0" err="1">
                <a:solidFill>
                  <a:srgbClr val="FF0000"/>
                </a:solidFill>
                <a:latin typeface="Arial"/>
                <a:cs typeface="Arial"/>
              </a:rPr>
              <a:t>refletida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Objeto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parece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vermelho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/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laranja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sob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luz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branca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! E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preto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sob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luz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azul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!</a:t>
            </a:r>
          </a:p>
        </p:txBody>
      </p:sp>
      <p:sp>
        <p:nvSpPr>
          <p:cNvPr id="8" name="Bent Arrow 9"/>
          <p:cNvSpPr/>
          <p:nvPr/>
        </p:nvSpPr>
        <p:spPr>
          <a:xfrm>
            <a:off x="2699792" y="4761384"/>
            <a:ext cx="1080120" cy="864096"/>
          </a:xfrm>
          <a:prstGeom prst="ben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ight Arrow 6"/>
          <p:cNvSpPr/>
          <p:nvPr/>
        </p:nvSpPr>
        <p:spPr>
          <a:xfrm rot="6928572">
            <a:off x="1964108" y="3367551"/>
            <a:ext cx="1209582" cy="428621"/>
          </a:xfrm>
          <a:prstGeom prst="rightArrow">
            <a:avLst>
              <a:gd name="adj1" fmla="val 42715"/>
              <a:gd name="adj2" fmla="val 47687"/>
            </a:avLst>
          </a:prstGeom>
          <a:solidFill>
            <a:srgbClr val="3399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419737" y="4145049"/>
            <a:ext cx="1874936" cy="286989"/>
            <a:chOff x="1419737" y="4036801"/>
            <a:chExt cx="1874936" cy="286989"/>
          </a:xfrm>
        </p:grpSpPr>
        <p:sp>
          <p:nvSpPr>
            <p:cNvPr id="11" name="Freeform 145"/>
            <p:cNvSpPr>
              <a:spLocks/>
            </p:cNvSpPr>
            <p:nvPr/>
          </p:nvSpPr>
          <p:spPr bwMode="auto">
            <a:xfrm rot="21295259">
              <a:off x="2566011" y="4036801"/>
              <a:ext cx="728662" cy="263525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Freeform 145"/>
            <p:cNvSpPr>
              <a:spLocks/>
            </p:cNvSpPr>
            <p:nvPr/>
          </p:nvSpPr>
          <p:spPr bwMode="auto">
            <a:xfrm rot="10261733">
              <a:off x="1419737" y="4060265"/>
              <a:ext cx="728662" cy="263525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3" name="TextBox 36"/>
          <p:cNvSpPr txBox="1"/>
          <p:nvPr/>
        </p:nvSpPr>
        <p:spPr>
          <a:xfrm>
            <a:off x="5724128" y="1637744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rial"/>
                <a:cs typeface="Arial"/>
              </a:rPr>
              <a:t>Rubi</a:t>
            </a:r>
          </a:p>
        </p:txBody>
      </p:sp>
      <p:pic>
        <p:nvPicPr>
          <p:cNvPr id="15" name="Imagem 5" descr="Figura 42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09800"/>
            <a:ext cx="3230811" cy="336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27"/>
          <p:cNvSpPr txBox="1"/>
          <p:nvPr/>
        </p:nvSpPr>
        <p:spPr>
          <a:xfrm>
            <a:off x="7162800" y="4191000"/>
            <a:ext cx="1410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lang="en-US" sz="2000" b="0" dirty="0" err="1">
                <a:solidFill>
                  <a:srgbClr val="FF0000"/>
                </a:solidFill>
                <a:latin typeface="Arial"/>
                <a:cs typeface="Arial"/>
              </a:rPr>
              <a:t>vermelho</a:t>
            </a:r>
            <a:r>
              <a:rPr lang="en-US" sz="2000" b="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7" name="TextBox 2"/>
          <p:cNvSpPr txBox="1"/>
          <p:nvPr/>
        </p:nvSpPr>
        <p:spPr>
          <a:xfrm>
            <a:off x="4495800" y="5589240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Luz </a:t>
            </a:r>
            <a:r>
              <a:rPr lang="en-US" sz="1800" b="0" dirty="0" err="1">
                <a:solidFill>
                  <a:schemeClr val="tx1"/>
                </a:solidFill>
                <a:latin typeface="Arial"/>
                <a:cs typeface="Arial"/>
              </a:rPr>
              <a:t>incidente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com </a:t>
            </a:r>
            <a:r>
              <a:rPr lang="en-US" sz="1800" b="0" dirty="0" err="1">
                <a:solidFill>
                  <a:srgbClr val="915BC7"/>
                </a:solidFill>
                <a:latin typeface="Arial"/>
                <a:cs typeface="Arial"/>
              </a:rPr>
              <a:t>qq</a:t>
            </a:r>
            <a:r>
              <a:rPr lang="en-US" sz="18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l-GR" sz="1800" b="0" dirty="0">
                <a:solidFill>
                  <a:srgbClr val="915BC7"/>
                </a:solidFill>
                <a:latin typeface="Arial"/>
                <a:cs typeface="Arial"/>
              </a:rPr>
              <a:t>λ suficientemente baixo </a:t>
            </a:r>
            <a:r>
              <a:rPr lang="el-GR" sz="1800" b="0" dirty="0">
                <a:solidFill>
                  <a:schemeClr val="tx1"/>
                </a:solidFill>
                <a:latin typeface="Arial"/>
                <a:cs typeface="Arial"/>
              </a:rPr>
              <a:t>é parcialmente reemitida no vermelho</a:t>
            </a:r>
            <a:r>
              <a:rPr lang="el-GR" sz="1800" b="0" dirty="0">
                <a:solidFill>
                  <a:srgbClr val="FF0000"/>
                </a:solidFill>
                <a:latin typeface="Arial"/>
                <a:cs typeface="Arial"/>
              </a:rPr>
              <a:t> objeto pode parecer vermelho mesmo iluminado com outras cores.</a:t>
            </a:r>
            <a:endParaRPr lang="en-US" sz="1800" b="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4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485" y="1587376"/>
            <a:ext cx="1664115" cy="161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0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Fontes</a:t>
            </a:r>
            <a:r>
              <a:rPr lang="en-US" dirty="0" smtClean="0"/>
              <a:t> de Luz </a:t>
            </a:r>
            <a:r>
              <a:rPr lang="en-US" dirty="0" err="1" smtClean="0"/>
              <a:t>Artificiais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Lâmpadas</a:t>
            </a:r>
            <a:r>
              <a:rPr lang="en-US" dirty="0" smtClean="0"/>
              <a:t> </a:t>
            </a:r>
            <a:r>
              <a:rPr lang="en-US" dirty="0" err="1" smtClean="0"/>
              <a:t>Incandescentes</a:t>
            </a:r>
            <a:endParaRPr lang="en-US" dirty="0"/>
          </a:p>
        </p:txBody>
      </p:sp>
      <p:grpSp>
        <p:nvGrpSpPr>
          <p:cNvPr id="3" name="Group 150"/>
          <p:cNvGrpSpPr>
            <a:grpSpLocks/>
          </p:cNvGrpSpPr>
          <p:nvPr/>
        </p:nvGrpSpPr>
        <p:grpSpPr bwMode="auto">
          <a:xfrm>
            <a:off x="5508104" y="4186092"/>
            <a:ext cx="3503613" cy="1882277"/>
            <a:chOff x="188" y="2558"/>
            <a:chExt cx="1386" cy="753"/>
          </a:xfrm>
        </p:grpSpPr>
        <p:sp>
          <p:nvSpPr>
            <p:cNvPr id="4" name="Line 151"/>
            <p:cNvSpPr>
              <a:spLocks noChangeShapeType="1"/>
            </p:cNvSpPr>
            <p:nvPr/>
          </p:nvSpPr>
          <p:spPr bwMode="auto">
            <a:xfrm>
              <a:off x="194" y="3151"/>
              <a:ext cx="13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" name="Line 152"/>
            <p:cNvSpPr>
              <a:spLocks noChangeShapeType="1"/>
            </p:cNvSpPr>
            <p:nvPr/>
          </p:nvSpPr>
          <p:spPr bwMode="auto">
            <a:xfrm flipV="1">
              <a:off x="188" y="2558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6" name="Picture 153" descr="spectru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38" b="16231"/>
            <a:stretch>
              <a:fillRect/>
            </a:stretch>
          </p:blipFill>
          <p:spPr bwMode="auto">
            <a:xfrm>
              <a:off x="290" y="3081"/>
              <a:ext cx="543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54"/>
            <p:cNvSpPr txBox="1">
              <a:spLocks noChangeArrowheads="1"/>
            </p:cNvSpPr>
            <p:nvPr/>
          </p:nvSpPr>
          <p:spPr bwMode="auto">
            <a:xfrm>
              <a:off x="746" y="3140"/>
              <a:ext cx="128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l-GR" sz="2200" b="0">
                  <a:solidFill>
                    <a:srgbClr val="000000"/>
                  </a:solidFill>
                  <a:latin typeface="Arial" charset="0"/>
                  <a:cs typeface="Arial" charset="0"/>
                </a:rPr>
                <a:t>λ</a:t>
              </a:r>
            </a:p>
          </p:txBody>
        </p:sp>
        <p:sp>
          <p:nvSpPr>
            <p:cNvPr id="8" name="Freeform 155"/>
            <p:cNvSpPr>
              <a:spLocks/>
            </p:cNvSpPr>
            <p:nvPr/>
          </p:nvSpPr>
          <p:spPr bwMode="auto">
            <a:xfrm>
              <a:off x="399" y="2725"/>
              <a:ext cx="896" cy="421"/>
            </a:xfrm>
            <a:custGeom>
              <a:avLst/>
              <a:gdLst/>
              <a:ahLst/>
              <a:cxnLst>
                <a:cxn ang="0">
                  <a:pos x="0" y="409"/>
                </a:cxn>
                <a:cxn ang="0">
                  <a:pos x="285" y="335"/>
                </a:cxn>
                <a:cxn ang="0">
                  <a:pos x="451" y="204"/>
                </a:cxn>
                <a:cxn ang="0">
                  <a:pos x="559" y="27"/>
                </a:cxn>
                <a:cxn ang="0">
                  <a:pos x="616" y="44"/>
                </a:cxn>
                <a:cxn ang="0">
                  <a:pos x="679" y="210"/>
                </a:cxn>
                <a:cxn ang="0">
                  <a:pos x="730" y="318"/>
                </a:cxn>
                <a:cxn ang="0">
                  <a:pos x="896" y="421"/>
                </a:cxn>
              </a:cxnLst>
              <a:rect l="0" t="0" r="r" b="b"/>
              <a:pathLst>
                <a:path w="896" h="421">
                  <a:moveTo>
                    <a:pt x="0" y="409"/>
                  </a:moveTo>
                  <a:cubicBezTo>
                    <a:pt x="105" y="389"/>
                    <a:pt x="210" y="369"/>
                    <a:pt x="285" y="335"/>
                  </a:cubicBezTo>
                  <a:cubicBezTo>
                    <a:pt x="360" y="301"/>
                    <a:pt x="405" y="255"/>
                    <a:pt x="451" y="204"/>
                  </a:cubicBezTo>
                  <a:cubicBezTo>
                    <a:pt x="497" y="153"/>
                    <a:pt x="532" y="54"/>
                    <a:pt x="559" y="27"/>
                  </a:cubicBezTo>
                  <a:cubicBezTo>
                    <a:pt x="586" y="0"/>
                    <a:pt x="596" y="14"/>
                    <a:pt x="616" y="44"/>
                  </a:cubicBezTo>
                  <a:cubicBezTo>
                    <a:pt x="636" y="74"/>
                    <a:pt x="660" y="164"/>
                    <a:pt x="679" y="210"/>
                  </a:cubicBezTo>
                  <a:cubicBezTo>
                    <a:pt x="698" y="256"/>
                    <a:pt x="694" y="283"/>
                    <a:pt x="730" y="318"/>
                  </a:cubicBezTo>
                  <a:cubicBezTo>
                    <a:pt x="766" y="353"/>
                    <a:pt x="868" y="404"/>
                    <a:pt x="896" y="42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Text Box 156"/>
            <p:cNvSpPr txBox="1">
              <a:spLocks noChangeArrowheads="1"/>
            </p:cNvSpPr>
            <p:nvPr/>
          </p:nvSpPr>
          <p:spPr bwMode="auto">
            <a:xfrm>
              <a:off x="1060" y="2686"/>
              <a:ext cx="193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IR</a:t>
              </a:r>
            </a:p>
          </p:txBody>
        </p:sp>
        <p:sp>
          <p:nvSpPr>
            <p:cNvPr id="10" name="Rectangle 157"/>
            <p:cNvSpPr>
              <a:spLocks noChangeArrowheads="1"/>
            </p:cNvSpPr>
            <p:nvPr/>
          </p:nvSpPr>
          <p:spPr bwMode="auto">
            <a:xfrm>
              <a:off x="821" y="2690"/>
              <a:ext cx="548" cy="47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1" name="Text Box 158"/>
          <p:cNvSpPr txBox="1">
            <a:spLocks noChangeArrowheads="1"/>
          </p:cNvSpPr>
          <p:nvPr/>
        </p:nvSpPr>
        <p:spPr bwMode="auto">
          <a:xfrm>
            <a:off x="5508104" y="5813281"/>
            <a:ext cx="3435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Só 2% da energia sai como luz visível (útil)</a:t>
            </a:r>
          </a:p>
        </p:txBody>
      </p:sp>
      <p:sp>
        <p:nvSpPr>
          <p:cNvPr id="12" name="Line 59"/>
          <p:cNvSpPr>
            <a:spLocks noChangeShapeType="1"/>
          </p:cNvSpPr>
          <p:nvPr/>
        </p:nvSpPr>
        <p:spPr bwMode="auto">
          <a:xfrm>
            <a:off x="4249787" y="22510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Line 60"/>
          <p:cNvSpPr>
            <a:spLocks noChangeShapeType="1"/>
          </p:cNvSpPr>
          <p:nvPr/>
        </p:nvSpPr>
        <p:spPr bwMode="auto">
          <a:xfrm>
            <a:off x="4249787" y="22891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Line 61"/>
          <p:cNvSpPr>
            <a:spLocks noChangeShapeType="1"/>
          </p:cNvSpPr>
          <p:nvPr/>
        </p:nvSpPr>
        <p:spPr bwMode="auto">
          <a:xfrm>
            <a:off x="4249787" y="23272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Line 62"/>
          <p:cNvSpPr>
            <a:spLocks noChangeShapeType="1"/>
          </p:cNvSpPr>
          <p:nvPr/>
        </p:nvSpPr>
        <p:spPr bwMode="auto">
          <a:xfrm>
            <a:off x="4249787" y="23653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6" name="Line 63"/>
          <p:cNvSpPr>
            <a:spLocks noChangeShapeType="1"/>
          </p:cNvSpPr>
          <p:nvPr/>
        </p:nvSpPr>
        <p:spPr bwMode="auto">
          <a:xfrm>
            <a:off x="4249787" y="24034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Line 64"/>
          <p:cNvSpPr>
            <a:spLocks noChangeShapeType="1"/>
          </p:cNvSpPr>
          <p:nvPr/>
        </p:nvSpPr>
        <p:spPr bwMode="auto">
          <a:xfrm>
            <a:off x="4249787" y="24415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Line 65"/>
          <p:cNvSpPr>
            <a:spLocks noChangeShapeType="1"/>
          </p:cNvSpPr>
          <p:nvPr/>
        </p:nvSpPr>
        <p:spPr bwMode="auto">
          <a:xfrm>
            <a:off x="4249787" y="24796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Line 66"/>
          <p:cNvSpPr>
            <a:spLocks noChangeShapeType="1"/>
          </p:cNvSpPr>
          <p:nvPr/>
        </p:nvSpPr>
        <p:spPr bwMode="auto">
          <a:xfrm>
            <a:off x="4249787" y="25177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Line 67"/>
          <p:cNvSpPr>
            <a:spLocks noChangeShapeType="1"/>
          </p:cNvSpPr>
          <p:nvPr/>
        </p:nvSpPr>
        <p:spPr bwMode="auto">
          <a:xfrm>
            <a:off x="4249787" y="25558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1" name="Line 68"/>
          <p:cNvSpPr>
            <a:spLocks noChangeShapeType="1"/>
          </p:cNvSpPr>
          <p:nvPr/>
        </p:nvSpPr>
        <p:spPr bwMode="auto">
          <a:xfrm>
            <a:off x="4249787" y="25939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Line 69"/>
          <p:cNvSpPr>
            <a:spLocks noChangeShapeType="1"/>
          </p:cNvSpPr>
          <p:nvPr/>
        </p:nvSpPr>
        <p:spPr bwMode="auto">
          <a:xfrm>
            <a:off x="4249787" y="26320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Line 70"/>
          <p:cNvSpPr>
            <a:spLocks noChangeShapeType="1"/>
          </p:cNvSpPr>
          <p:nvPr/>
        </p:nvSpPr>
        <p:spPr bwMode="auto">
          <a:xfrm>
            <a:off x="4249787" y="26701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4" name="Line 71"/>
          <p:cNvSpPr>
            <a:spLocks noChangeShapeType="1"/>
          </p:cNvSpPr>
          <p:nvPr/>
        </p:nvSpPr>
        <p:spPr bwMode="auto">
          <a:xfrm>
            <a:off x="4249787" y="27082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5" name="Line 72"/>
          <p:cNvSpPr>
            <a:spLocks noChangeShapeType="1"/>
          </p:cNvSpPr>
          <p:nvPr/>
        </p:nvSpPr>
        <p:spPr bwMode="auto">
          <a:xfrm>
            <a:off x="4249787" y="27463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6" name="Line 73"/>
          <p:cNvSpPr>
            <a:spLocks noChangeShapeType="1"/>
          </p:cNvSpPr>
          <p:nvPr/>
        </p:nvSpPr>
        <p:spPr bwMode="auto">
          <a:xfrm>
            <a:off x="4249787" y="27844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Line 74"/>
          <p:cNvSpPr>
            <a:spLocks noChangeShapeType="1"/>
          </p:cNvSpPr>
          <p:nvPr/>
        </p:nvSpPr>
        <p:spPr bwMode="auto">
          <a:xfrm>
            <a:off x="4249787" y="28225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8" name="Line 75"/>
          <p:cNvSpPr>
            <a:spLocks noChangeShapeType="1"/>
          </p:cNvSpPr>
          <p:nvPr/>
        </p:nvSpPr>
        <p:spPr bwMode="auto">
          <a:xfrm>
            <a:off x="4249787" y="28606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9" name="Line 76"/>
          <p:cNvSpPr>
            <a:spLocks noChangeShapeType="1"/>
          </p:cNvSpPr>
          <p:nvPr/>
        </p:nvSpPr>
        <p:spPr bwMode="auto">
          <a:xfrm>
            <a:off x="4249787" y="28987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0" name="Line 77"/>
          <p:cNvSpPr>
            <a:spLocks noChangeShapeType="1"/>
          </p:cNvSpPr>
          <p:nvPr/>
        </p:nvSpPr>
        <p:spPr bwMode="auto">
          <a:xfrm>
            <a:off x="4249787" y="29368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1" name="Line 78"/>
          <p:cNvSpPr>
            <a:spLocks noChangeShapeType="1"/>
          </p:cNvSpPr>
          <p:nvPr/>
        </p:nvSpPr>
        <p:spPr bwMode="auto">
          <a:xfrm>
            <a:off x="4249787" y="29749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2" name="Line 79"/>
          <p:cNvSpPr>
            <a:spLocks noChangeShapeType="1"/>
          </p:cNvSpPr>
          <p:nvPr/>
        </p:nvSpPr>
        <p:spPr bwMode="auto">
          <a:xfrm>
            <a:off x="4249787" y="30130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3" name="Line 80"/>
          <p:cNvSpPr>
            <a:spLocks noChangeShapeType="1"/>
          </p:cNvSpPr>
          <p:nvPr/>
        </p:nvSpPr>
        <p:spPr bwMode="auto">
          <a:xfrm>
            <a:off x="4249787" y="30511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4" name="Line 81"/>
          <p:cNvSpPr>
            <a:spLocks noChangeShapeType="1"/>
          </p:cNvSpPr>
          <p:nvPr/>
        </p:nvSpPr>
        <p:spPr bwMode="auto">
          <a:xfrm>
            <a:off x="4249787" y="30892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5" name="Line 82"/>
          <p:cNvSpPr>
            <a:spLocks noChangeShapeType="1"/>
          </p:cNvSpPr>
          <p:nvPr/>
        </p:nvSpPr>
        <p:spPr bwMode="auto">
          <a:xfrm>
            <a:off x="4249787" y="31273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6" name="Line 83"/>
          <p:cNvSpPr>
            <a:spLocks noChangeShapeType="1"/>
          </p:cNvSpPr>
          <p:nvPr/>
        </p:nvSpPr>
        <p:spPr bwMode="auto">
          <a:xfrm>
            <a:off x="4249787" y="31654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7" name="Line 84"/>
          <p:cNvSpPr>
            <a:spLocks noChangeShapeType="1"/>
          </p:cNvSpPr>
          <p:nvPr/>
        </p:nvSpPr>
        <p:spPr bwMode="auto">
          <a:xfrm>
            <a:off x="4249787" y="32035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8" name="Line 85"/>
          <p:cNvSpPr>
            <a:spLocks noChangeShapeType="1"/>
          </p:cNvSpPr>
          <p:nvPr/>
        </p:nvSpPr>
        <p:spPr bwMode="auto">
          <a:xfrm>
            <a:off x="4249787" y="32416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9" name="Line 86"/>
          <p:cNvSpPr>
            <a:spLocks noChangeShapeType="1"/>
          </p:cNvSpPr>
          <p:nvPr/>
        </p:nvSpPr>
        <p:spPr bwMode="auto">
          <a:xfrm>
            <a:off x="4249787" y="32797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0" name="Line 87"/>
          <p:cNvSpPr>
            <a:spLocks noChangeShapeType="1"/>
          </p:cNvSpPr>
          <p:nvPr/>
        </p:nvSpPr>
        <p:spPr bwMode="auto">
          <a:xfrm>
            <a:off x="4249787" y="33178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1" name="Line 88"/>
          <p:cNvSpPr>
            <a:spLocks noChangeShapeType="1"/>
          </p:cNvSpPr>
          <p:nvPr/>
        </p:nvSpPr>
        <p:spPr bwMode="auto">
          <a:xfrm>
            <a:off x="4249787" y="33559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2" name="Line 89"/>
          <p:cNvSpPr>
            <a:spLocks noChangeShapeType="1"/>
          </p:cNvSpPr>
          <p:nvPr/>
        </p:nvSpPr>
        <p:spPr bwMode="auto">
          <a:xfrm>
            <a:off x="4249787" y="33940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3" name="Line 90"/>
          <p:cNvSpPr>
            <a:spLocks noChangeShapeType="1"/>
          </p:cNvSpPr>
          <p:nvPr/>
        </p:nvSpPr>
        <p:spPr bwMode="auto">
          <a:xfrm>
            <a:off x="4249787" y="34321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4" name="Line 91"/>
          <p:cNvSpPr>
            <a:spLocks noChangeShapeType="1"/>
          </p:cNvSpPr>
          <p:nvPr/>
        </p:nvSpPr>
        <p:spPr bwMode="auto">
          <a:xfrm>
            <a:off x="4249787" y="34702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5" name="Line 92"/>
          <p:cNvSpPr>
            <a:spLocks noChangeShapeType="1"/>
          </p:cNvSpPr>
          <p:nvPr/>
        </p:nvSpPr>
        <p:spPr bwMode="auto">
          <a:xfrm>
            <a:off x="4249787" y="35083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6" name="Line 93"/>
          <p:cNvSpPr>
            <a:spLocks noChangeShapeType="1"/>
          </p:cNvSpPr>
          <p:nvPr/>
        </p:nvSpPr>
        <p:spPr bwMode="auto">
          <a:xfrm>
            <a:off x="4249787" y="35464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7" name="Line 94"/>
          <p:cNvSpPr>
            <a:spLocks noChangeShapeType="1"/>
          </p:cNvSpPr>
          <p:nvPr/>
        </p:nvSpPr>
        <p:spPr bwMode="auto">
          <a:xfrm>
            <a:off x="4249787" y="35845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8" name="Line 95"/>
          <p:cNvSpPr>
            <a:spLocks noChangeShapeType="1"/>
          </p:cNvSpPr>
          <p:nvPr/>
        </p:nvSpPr>
        <p:spPr bwMode="auto">
          <a:xfrm>
            <a:off x="4249787" y="36226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9" name="Line 96"/>
          <p:cNvSpPr>
            <a:spLocks noChangeShapeType="1"/>
          </p:cNvSpPr>
          <p:nvPr/>
        </p:nvSpPr>
        <p:spPr bwMode="auto">
          <a:xfrm>
            <a:off x="4249787" y="36607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0" name="Line 97"/>
          <p:cNvSpPr>
            <a:spLocks noChangeShapeType="1"/>
          </p:cNvSpPr>
          <p:nvPr/>
        </p:nvSpPr>
        <p:spPr bwMode="auto">
          <a:xfrm>
            <a:off x="4249787" y="36988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1" name="Line 98"/>
          <p:cNvSpPr>
            <a:spLocks noChangeShapeType="1"/>
          </p:cNvSpPr>
          <p:nvPr/>
        </p:nvSpPr>
        <p:spPr bwMode="auto">
          <a:xfrm>
            <a:off x="4249787" y="37369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2" name="Line 99"/>
          <p:cNvSpPr>
            <a:spLocks noChangeShapeType="1"/>
          </p:cNvSpPr>
          <p:nvPr/>
        </p:nvSpPr>
        <p:spPr bwMode="auto">
          <a:xfrm>
            <a:off x="4249787" y="37750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3" name="Line 100"/>
          <p:cNvSpPr>
            <a:spLocks noChangeShapeType="1"/>
          </p:cNvSpPr>
          <p:nvPr/>
        </p:nvSpPr>
        <p:spPr bwMode="auto">
          <a:xfrm>
            <a:off x="4249787" y="38131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4" name="Line 101"/>
          <p:cNvSpPr>
            <a:spLocks noChangeShapeType="1"/>
          </p:cNvSpPr>
          <p:nvPr/>
        </p:nvSpPr>
        <p:spPr bwMode="auto">
          <a:xfrm>
            <a:off x="4249787" y="38512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5" name="Line 102"/>
          <p:cNvSpPr>
            <a:spLocks noChangeShapeType="1"/>
          </p:cNvSpPr>
          <p:nvPr/>
        </p:nvSpPr>
        <p:spPr bwMode="auto">
          <a:xfrm>
            <a:off x="4249787" y="38893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6" name="Line 103"/>
          <p:cNvSpPr>
            <a:spLocks noChangeShapeType="1"/>
          </p:cNvSpPr>
          <p:nvPr/>
        </p:nvSpPr>
        <p:spPr bwMode="auto">
          <a:xfrm>
            <a:off x="4249787" y="39274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7" name="Line 104"/>
          <p:cNvSpPr>
            <a:spLocks noChangeShapeType="1"/>
          </p:cNvSpPr>
          <p:nvPr/>
        </p:nvSpPr>
        <p:spPr bwMode="auto">
          <a:xfrm>
            <a:off x="4249787" y="39655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8" name="Line 105"/>
          <p:cNvSpPr>
            <a:spLocks noChangeShapeType="1"/>
          </p:cNvSpPr>
          <p:nvPr/>
        </p:nvSpPr>
        <p:spPr bwMode="auto">
          <a:xfrm>
            <a:off x="4249787" y="40036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9" name="Line 106"/>
          <p:cNvSpPr>
            <a:spLocks noChangeShapeType="1"/>
          </p:cNvSpPr>
          <p:nvPr/>
        </p:nvSpPr>
        <p:spPr bwMode="auto">
          <a:xfrm>
            <a:off x="4249787" y="40417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0" name="Line 107"/>
          <p:cNvSpPr>
            <a:spLocks noChangeShapeType="1"/>
          </p:cNvSpPr>
          <p:nvPr/>
        </p:nvSpPr>
        <p:spPr bwMode="auto">
          <a:xfrm>
            <a:off x="4249787" y="40798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1" name="Line 108"/>
          <p:cNvSpPr>
            <a:spLocks noChangeShapeType="1"/>
          </p:cNvSpPr>
          <p:nvPr/>
        </p:nvSpPr>
        <p:spPr bwMode="auto">
          <a:xfrm>
            <a:off x="4249787" y="41179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2" name="Line 109"/>
          <p:cNvSpPr>
            <a:spLocks noChangeShapeType="1"/>
          </p:cNvSpPr>
          <p:nvPr/>
        </p:nvSpPr>
        <p:spPr bwMode="auto">
          <a:xfrm>
            <a:off x="4249787" y="41560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3" name="Line 110"/>
          <p:cNvSpPr>
            <a:spLocks noChangeShapeType="1"/>
          </p:cNvSpPr>
          <p:nvPr/>
        </p:nvSpPr>
        <p:spPr bwMode="auto">
          <a:xfrm>
            <a:off x="4249787" y="41941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4" name="Line 111"/>
          <p:cNvSpPr>
            <a:spLocks noChangeShapeType="1"/>
          </p:cNvSpPr>
          <p:nvPr/>
        </p:nvSpPr>
        <p:spPr bwMode="auto">
          <a:xfrm>
            <a:off x="4249787" y="42322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5" name="Line 112"/>
          <p:cNvSpPr>
            <a:spLocks noChangeShapeType="1"/>
          </p:cNvSpPr>
          <p:nvPr/>
        </p:nvSpPr>
        <p:spPr bwMode="auto">
          <a:xfrm>
            <a:off x="4249787" y="42703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6" name="Line 113"/>
          <p:cNvSpPr>
            <a:spLocks noChangeShapeType="1"/>
          </p:cNvSpPr>
          <p:nvPr/>
        </p:nvSpPr>
        <p:spPr bwMode="auto">
          <a:xfrm>
            <a:off x="4249787" y="43084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7" name="Line 114"/>
          <p:cNvSpPr>
            <a:spLocks noChangeShapeType="1"/>
          </p:cNvSpPr>
          <p:nvPr/>
        </p:nvSpPr>
        <p:spPr bwMode="auto">
          <a:xfrm>
            <a:off x="4249787" y="43465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8" name="Line 115"/>
          <p:cNvSpPr>
            <a:spLocks noChangeShapeType="1"/>
          </p:cNvSpPr>
          <p:nvPr/>
        </p:nvSpPr>
        <p:spPr bwMode="auto">
          <a:xfrm>
            <a:off x="4249787" y="43846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9" name="Line 116"/>
          <p:cNvSpPr>
            <a:spLocks noChangeShapeType="1"/>
          </p:cNvSpPr>
          <p:nvPr/>
        </p:nvSpPr>
        <p:spPr bwMode="auto">
          <a:xfrm>
            <a:off x="4249787" y="44227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0" name="Line 117"/>
          <p:cNvSpPr>
            <a:spLocks noChangeShapeType="1"/>
          </p:cNvSpPr>
          <p:nvPr/>
        </p:nvSpPr>
        <p:spPr bwMode="auto">
          <a:xfrm>
            <a:off x="4249787" y="44608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1" name="Line 118"/>
          <p:cNvSpPr>
            <a:spLocks noChangeShapeType="1"/>
          </p:cNvSpPr>
          <p:nvPr/>
        </p:nvSpPr>
        <p:spPr bwMode="auto">
          <a:xfrm>
            <a:off x="4249787" y="44989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2" name="Line 119"/>
          <p:cNvSpPr>
            <a:spLocks noChangeShapeType="1"/>
          </p:cNvSpPr>
          <p:nvPr/>
        </p:nvSpPr>
        <p:spPr bwMode="auto">
          <a:xfrm>
            <a:off x="4249787" y="45370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3" name="Line 120"/>
          <p:cNvSpPr>
            <a:spLocks noChangeShapeType="1"/>
          </p:cNvSpPr>
          <p:nvPr/>
        </p:nvSpPr>
        <p:spPr bwMode="auto">
          <a:xfrm>
            <a:off x="4249787" y="45751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4" name="Line 121"/>
          <p:cNvSpPr>
            <a:spLocks noChangeShapeType="1"/>
          </p:cNvSpPr>
          <p:nvPr/>
        </p:nvSpPr>
        <p:spPr bwMode="auto">
          <a:xfrm>
            <a:off x="4249787" y="46132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5" name="Line 122"/>
          <p:cNvSpPr>
            <a:spLocks noChangeShapeType="1"/>
          </p:cNvSpPr>
          <p:nvPr/>
        </p:nvSpPr>
        <p:spPr bwMode="auto">
          <a:xfrm>
            <a:off x="4249787" y="46513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6" name="Line 123"/>
          <p:cNvSpPr>
            <a:spLocks noChangeShapeType="1"/>
          </p:cNvSpPr>
          <p:nvPr/>
        </p:nvSpPr>
        <p:spPr bwMode="auto">
          <a:xfrm>
            <a:off x="4249787" y="46894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7" name="Line 124"/>
          <p:cNvSpPr>
            <a:spLocks noChangeShapeType="1"/>
          </p:cNvSpPr>
          <p:nvPr/>
        </p:nvSpPr>
        <p:spPr bwMode="auto">
          <a:xfrm>
            <a:off x="4249787" y="47275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8" name="Line 125"/>
          <p:cNvSpPr>
            <a:spLocks noChangeShapeType="1"/>
          </p:cNvSpPr>
          <p:nvPr/>
        </p:nvSpPr>
        <p:spPr bwMode="auto">
          <a:xfrm>
            <a:off x="4249787" y="47656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9" name="Line 126"/>
          <p:cNvSpPr>
            <a:spLocks noChangeShapeType="1"/>
          </p:cNvSpPr>
          <p:nvPr/>
        </p:nvSpPr>
        <p:spPr bwMode="auto">
          <a:xfrm>
            <a:off x="4249787" y="48037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0" name="Line 127"/>
          <p:cNvSpPr>
            <a:spLocks noChangeShapeType="1"/>
          </p:cNvSpPr>
          <p:nvPr/>
        </p:nvSpPr>
        <p:spPr bwMode="auto">
          <a:xfrm>
            <a:off x="4249787" y="48418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1" name="Line 128"/>
          <p:cNvSpPr>
            <a:spLocks noChangeShapeType="1"/>
          </p:cNvSpPr>
          <p:nvPr/>
        </p:nvSpPr>
        <p:spPr bwMode="auto">
          <a:xfrm>
            <a:off x="4249787" y="4879955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2" name="Text Box 129"/>
          <p:cNvSpPr txBox="1">
            <a:spLocks noChangeArrowheads="1"/>
          </p:cNvSpPr>
          <p:nvPr/>
        </p:nvSpPr>
        <p:spPr bwMode="auto">
          <a:xfrm>
            <a:off x="35496" y="1524000"/>
            <a:ext cx="4176464" cy="500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/>
            </a:pP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O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filamento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(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sólido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metálico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)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possui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um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número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enorme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de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níveis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muito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próximos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(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veremos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adiante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)</a:t>
            </a:r>
          </a:p>
          <a:p>
            <a:pPr algn="just">
              <a:spcAft>
                <a:spcPts val="1200"/>
              </a:spcAft>
              <a:defRPr/>
            </a:pP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Elétrons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aquecidos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(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excitados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)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vão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decaindo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entre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esses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níveis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,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produzindo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um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espectro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essencialmente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contínuo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de cores (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corpo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negro). </a:t>
            </a:r>
          </a:p>
          <a:p>
            <a:pPr algn="just">
              <a:spcAft>
                <a:spcPts val="1200"/>
              </a:spcAft>
              <a:defRPr/>
            </a:pP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Na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temperatura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típica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de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funcionamento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(2500K–3000K), a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emissão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se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dá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principalmente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no </a:t>
            </a:r>
            <a:r>
              <a:rPr lang="en-US" sz="2300" b="0" dirty="0" err="1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infravermelho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(</a:t>
            </a:r>
            <a:r>
              <a:rPr lang="el-GR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λ &gt; 680nm).</a:t>
            </a:r>
            <a:r>
              <a:rPr lang="en-US" sz="2300" b="0" dirty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 </a:t>
            </a:r>
            <a:endParaRPr lang="en-US" sz="2300" dirty="0">
              <a:solidFill>
                <a:srgbClr val="EE2504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83" name="Oval 130"/>
          <p:cNvSpPr>
            <a:spLocks noChangeArrowheads="1"/>
          </p:cNvSpPr>
          <p:nvPr/>
        </p:nvSpPr>
        <p:spPr bwMode="auto">
          <a:xfrm>
            <a:off x="4618087" y="4765655"/>
            <a:ext cx="88900" cy="889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grpSp>
        <p:nvGrpSpPr>
          <p:cNvPr id="84" name="Group 131"/>
          <p:cNvGrpSpPr>
            <a:grpSpLocks/>
          </p:cNvGrpSpPr>
          <p:nvPr/>
        </p:nvGrpSpPr>
        <p:grpSpPr bwMode="auto">
          <a:xfrm>
            <a:off x="4703812" y="3046393"/>
            <a:ext cx="876300" cy="1728787"/>
            <a:chOff x="2426" y="1045"/>
            <a:chExt cx="552" cy="1089"/>
          </a:xfrm>
        </p:grpSpPr>
        <p:sp>
          <p:nvSpPr>
            <p:cNvPr id="85" name="Freeform 132"/>
            <p:cNvSpPr>
              <a:spLocks/>
            </p:cNvSpPr>
            <p:nvPr/>
          </p:nvSpPr>
          <p:spPr bwMode="auto">
            <a:xfrm rot="21091326">
              <a:off x="2495" y="1774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00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6" name="Freeform 133"/>
            <p:cNvSpPr>
              <a:spLocks/>
            </p:cNvSpPr>
            <p:nvPr/>
          </p:nvSpPr>
          <p:spPr bwMode="auto">
            <a:xfrm rot="23328208">
              <a:off x="2471" y="1968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7" name="Freeform 134"/>
            <p:cNvSpPr>
              <a:spLocks/>
            </p:cNvSpPr>
            <p:nvPr/>
          </p:nvSpPr>
          <p:spPr bwMode="auto">
            <a:xfrm rot="20705288">
              <a:off x="2519" y="1484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" name="Freeform 135"/>
            <p:cNvSpPr>
              <a:spLocks/>
            </p:cNvSpPr>
            <p:nvPr/>
          </p:nvSpPr>
          <p:spPr bwMode="auto">
            <a:xfrm rot="18860733">
              <a:off x="2282" y="1189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F8F808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8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216" y="1605054"/>
            <a:ext cx="1676152" cy="230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7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Fontes</a:t>
            </a:r>
            <a:r>
              <a:rPr lang="en-US" dirty="0" smtClean="0"/>
              <a:t> de Luz </a:t>
            </a:r>
            <a:r>
              <a:rPr lang="en-US" dirty="0" err="1" smtClean="0"/>
              <a:t>Artificiais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Lâmpadas</a:t>
            </a:r>
            <a:r>
              <a:rPr lang="en-US" dirty="0" smtClean="0"/>
              <a:t> de </a:t>
            </a:r>
            <a:r>
              <a:rPr lang="en-US" dirty="0" err="1" smtClean="0"/>
              <a:t>Descarga</a:t>
            </a:r>
            <a:r>
              <a:rPr lang="en-US" dirty="0" smtClean="0"/>
              <a:t> </a:t>
            </a:r>
            <a:r>
              <a:rPr lang="en-US" sz="3800" dirty="0" smtClean="0"/>
              <a:t>(e.g. Na </a:t>
            </a:r>
            <a:r>
              <a:rPr lang="en-US" sz="3800" dirty="0" err="1" smtClean="0"/>
              <a:t>ou</a:t>
            </a:r>
            <a:r>
              <a:rPr lang="en-US" sz="3800" dirty="0" smtClean="0"/>
              <a:t> Hg)</a:t>
            </a:r>
            <a:endParaRPr lang="en-US" sz="3800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860032" y="1735041"/>
            <a:ext cx="4116387" cy="1616957"/>
            <a:chOff x="601" y="2852"/>
            <a:chExt cx="3494" cy="1324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1096" y="3734"/>
              <a:ext cx="58" cy="6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718" y="3705"/>
              <a:ext cx="435" cy="286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297" y="5"/>
                </a:cxn>
                <a:cxn ang="0">
                  <a:pos x="332" y="17"/>
                </a:cxn>
                <a:cxn ang="0">
                  <a:pos x="355" y="69"/>
                </a:cxn>
                <a:cxn ang="0">
                  <a:pos x="291" y="110"/>
                </a:cxn>
                <a:cxn ang="0">
                  <a:pos x="384" y="110"/>
                </a:cxn>
                <a:cxn ang="0">
                  <a:pos x="349" y="203"/>
                </a:cxn>
                <a:cxn ang="0">
                  <a:pos x="332" y="180"/>
                </a:cxn>
                <a:cxn ang="0">
                  <a:pos x="367" y="168"/>
                </a:cxn>
                <a:cxn ang="0">
                  <a:pos x="431" y="203"/>
                </a:cxn>
                <a:cxn ang="0">
                  <a:pos x="396" y="285"/>
                </a:cxn>
                <a:cxn ang="0">
                  <a:pos x="0" y="261"/>
                </a:cxn>
              </a:cxnLst>
              <a:rect l="0" t="0" r="r" b="b"/>
              <a:pathLst>
                <a:path w="435" h="285">
                  <a:moveTo>
                    <a:pt x="128" y="0"/>
                  </a:moveTo>
                  <a:cubicBezTo>
                    <a:pt x="184" y="2"/>
                    <a:pt x="241" y="0"/>
                    <a:pt x="297" y="5"/>
                  </a:cubicBezTo>
                  <a:cubicBezTo>
                    <a:pt x="309" y="6"/>
                    <a:pt x="332" y="17"/>
                    <a:pt x="332" y="17"/>
                  </a:cubicBezTo>
                  <a:cubicBezTo>
                    <a:pt x="337" y="37"/>
                    <a:pt x="348" y="50"/>
                    <a:pt x="355" y="69"/>
                  </a:cubicBezTo>
                  <a:cubicBezTo>
                    <a:pt x="337" y="96"/>
                    <a:pt x="320" y="100"/>
                    <a:pt x="291" y="110"/>
                  </a:cubicBezTo>
                  <a:cubicBezTo>
                    <a:pt x="315" y="76"/>
                    <a:pt x="353" y="90"/>
                    <a:pt x="384" y="110"/>
                  </a:cubicBezTo>
                  <a:cubicBezTo>
                    <a:pt x="390" y="153"/>
                    <a:pt x="396" y="187"/>
                    <a:pt x="349" y="203"/>
                  </a:cubicBezTo>
                  <a:cubicBezTo>
                    <a:pt x="345" y="202"/>
                    <a:pt x="304" y="200"/>
                    <a:pt x="332" y="180"/>
                  </a:cubicBezTo>
                  <a:cubicBezTo>
                    <a:pt x="342" y="173"/>
                    <a:pt x="367" y="168"/>
                    <a:pt x="367" y="168"/>
                  </a:cubicBezTo>
                  <a:cubicBezTo>
                    <a:pt x="401" y="174"/>
                    <a:pt x="412" y="175"/>
                    <a:pt x="431" y="203"/>
                  </a:cubicBezTo>
                  <a:cubicBezTo>
                    <a:pt x="427" y="245"/>
                    <a:pt x="435" y="271"/>
                    <a:pt x="396" y="285"/>
                  </a:cubicBezTo>
                  <a:cubicBezTo>
                    <a:pt x="262" y="275"/>
                    <a:pt x="136" y="261"/>
                    <a:pt x="0" y="26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193" y="3777"/>
              <a:ext cx="629" cy="371"/>
              <a:chOff x="952" y="3842"/>
              <a:chExt cx="629" cy="371"/>
            </a:xfrm>
          </p:grpSpPr>
          <p:sp>
            <p:nvSpPr>
              <p:cNvPr id="48" name="Oval 6"/>
              <p:cNvSpPr>
                <a:spLocks noChangeArrowheads="1"/>
              </p:cNvSpPr>
              <p:nvPr/>
            </p:nvSpPr>
            <p:spPr bwMode="auto">
              <a:xfrm>
                <a:off x="952" y="3895"/>
                <a:ext cx="57" cy="65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9" name="Oval 7"/>
              <p:cNvSpPr>
                <a:spLocks noChangeArrowheads="1"/>
              </p:cNvSpPr>
              <p:nvPr/>
            </p:nvSpPr>
            <p:spPr bwMode="auto">
              <a:xfrm>
                <a:off x="1084" y="3842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" name="Oval 8"/>
              <p:cNvSpPr>
                <a:spLocks noChangeArrowheads="1"/>
              </p:cNvSpPr>
              <p:nvPr/>
            </p:nvSpPr>
            <p:spPr bwMode="auto">
              <a:xfrm>
                <a:off x="1186" y="3962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1" name="Oval 9"/>
              <p:cNvSpPr>
                <a:spLocks noChangeArrowheads="1"/>
              </p:cNvSpPr>
              <p:nvPr/>
            </p:nvSpPr>
            <p:spPr bwMode="auto">
              <a:xfrm>
                <a:off x="1185" y="3845"/>
                <a:ext cx="62" cy="2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" name="Oval 10"/>
              <p:cNvSpPr>
                <a:spLocks noChangeArrowheads="1"/>
              </p:cNvSpPr>
              <p:nvPr/>
            </p:nvSpPr>
            <p:spPr bwMode="auto">
              <a:xfrm>
                <a:off x="1070" y="3986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3" name="Oval 11"/>
              <p:cNvSpPr>
                <a:spLocks noChangeArrowheads="1"/>
              </p:cNvSpPr>
              <p:nvPr/>
            </p:nvSpPr>
            <p:spPr bwMode="auto">
              <a:xfrm>
                <a:off x="1278" y="4036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4" name="Oval 12"/>
              <p:cNvSpPr>
                <a:spLocks noChangeArrowheads="1"/>
              </p:cNvSpPr>
              <p:nvPr/>
            </p:nvSpPr>
            <p:spPr bwMode="auto">
              <a:xfrm>
                <a:off x="1375" y="4133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5" name="Oval 13"/>
              <p:cNvSpPr>
                <a:spLocks noChangeArrowheads="1"/>
              </p:cNvSpPr>
              <p:nvPr/>
            </p:nvSpPr>
            <p:spPr bwMode="auto">
              <a:xfrm>
                <a:off x="1082" y="4149"/>
                <a:ext cx="54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6" name="Line 14"/>
              <p:cNvSpPr>
                <a:spLocks noChangeShapeType="1"/>
              </p:cNvSpPr>
              <p:nvPr/>
            </p:nvSpPr>
            <p:spPr bwMode="auto">
              <a:xfrm>
                <a:off x="1023" y="3921"/>
                <a:ext cx="10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7" name="Line 15"/>
              <p:cNvSpPr>
                <a:spLocks noChangeShapeType="1"/>
              </p:cNvSpPr>
              <p:nvPr/>
            </p:nvSpPr>
            <p:spPr bwMode="auto">
              <a:xfrm>
                <a:off x="1361" y="4049"/>
                <a:ext cx="1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8" name="Line 16"/>
              <p:cNvSpPr>
                <a:spLocks noChangeShapeType="1"/>
              </p:cNvSpPr>
              <p:nvPr/>
            </p:nvSpPr>
            <p:spPr bwMode="auto">
              <a:xfrm>
                <a:off x="1458" y="4146"/>
                <a:ext cx="1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9" name="Line 17"/>
              <p:cNvSpPr>
                <a:spLocks noChangeShapeType="1"/>
              </p:cNvSpPr>
              <p:nvPr/>
            </p:nvSpPr>
            <p:spPr bwMode="auto">
              <a:xfrm>
                <a:off x="1163" y="4202"/>
                <a:ext cx="1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1871" y="3776"/>
              <a:ext cx="215" cy="215"/>
              <a:chOff x="716" y="920"/>
              <a:chExt cx="1309" cy="1309"/>
            </a:xfrm>
          </p:grpSpPr>
          <p:sp>
            <p:nvSpPr>
              <p:cNvPr id="46" name="Oval 19"/>
              <p:cNvSpPr>
                <a:spLocks noChangeArrowheads="1"/>
              </p:cNvSpPr>
              <p:nvPr/>
            </p:nvSpPr>
            <p:spPr bwMode="auto">
              <a:xfrm>
                <a:off x="720" y="918"/>
                <a:ext cx="1304" cy="131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7" name="Oval 20"/>
              <p:cNvSpPr>
                <a:spLocks noChangeArrowheads="1"/>
              </p:cNvSpPr>
              <p:nvPr/>
            </p:nvSpPr>
            <p:spPr bwMode="auto">
              <a:xfrm>
                <a:off x="1335" y="1456"/>
                <a:ext cx="131" cy="135"/>
              </a:xfrm>
              <a:prstGeom prst="ellipse">
                <a:avLst/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2556" y="3943"/>
              <a:ext cx="215" cy="215"/>
              <a:chOff x="716" y="920"/>
              <a:chExt cx="1309" cy="1309"/>
            </a:xfrm>
          </p:grpSpPr>
          <p:sp>
            <p:nvSpPr>
              <p:cNvPr id="44" name="Oval 22"/>
              <p:cNvSpPr>
                <a:spLocks noChangeArrowheads="1"/>
              </p:cNvSpPr>
              <p:nvPr/>
            </p:nvSpPr>
            <p:spPr bwMode="auto">
              <a:xfrm>
                <a:off x="717" y="922"/>
                <a:ext cx="1304" cy="130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auto">
              <a:xfrm>
                <a:off x="1332" y="1460"/>
                <a:ext cx="131" cy="127"/>
              </a:xfrm>
              <a:prstGeom prst="ellipse">
                <a:avLst/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24"/>
            <p:cNvGrpSpPr>
              <a:grpSpLocks/>
            </p:cNvGrpSpPr>
            <p:nvPr/>
          </p:nvGrpSpPr>
          <p:grpSpPr bwMode="auto">
            <a:xfrm>
              <a:off x="2583" y="3650"/>
              <a:ext cx="215" cy="215"/>
              <a:chOff x="716" y="920"/>
              <a:chExt cx="1309" cy="1309"/>
            </a:xfrm>
          </p:grpSpPr>
          <p:sp>
            <p:nvSpPr>
              <p:cNvPr id="42" name="Oval 25"/>
              <p:cNvSpPr>
                <a:spLocks noChangeArrowheads="1"/>
              </p:cNvSpPr>
              <p:nvPr/>
            </p:nvSpPr>
            <p:spPr bwMode="auto">
              <a:xfrm>
                <a:off x="717" y="917"/>
                <a:ext cx="1304" cy="131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3" name="Oval 26"/>
              <p:cNvSpPr>
                <a:spLocks noChangeArrowheads="1"/>
              </p:cNvSpPr>
              <p:nvPr/>
            </p:nvSpPr>
            <p:spPr bwMode="auto">
              <a:xfrm>
                <a:off x="1332" y="1455"/>
                <a:ext cx="131" cy="135"/>
              </a:xfrm>
              <a:prstGeom prst="ellipse">
                <a:avLst/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27"/>
            <p:cNvGrpSpPr>
              <a:grpSpLocks/>
            </p:cNvGrpSpPr>
            <p:nvPr/>
          </p:nvGrpSpPr>
          <p:grpSpPr bwMode="auto">
            <a:xfrm>
              <a:off x="2087" y="3769"/>
              <a:ext cx="629" cy="371"/>
              <a:chOff x="952" y="3842"/>
              <a:chExt cx="629" cy="371"/>
            </a:xfrm>
          </p:grpSpPr>
          <p:sp>
            <p:nvSpPr>
              <p:cNvPr id="30" name="Oval 28"/>
              <p:cNvSpPr>
                <a:spLocks noChangeArrowheads="1"/>
              </p:cNvSpPr>
              <p:nvPr/>
            </p:nvSpPr>
            <p:spPr bwMode="auto">
              <a:xfrm>
                <a:off x="952" y="3895"/>
                <a:ext cx="57" cy="65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1" name="Oval 29"/>
              <p:cNvSpPr>
                <a:spLocks noChangeArrowheads="1"/>
              </p:cNvSpPr>
              <p:nvPr/>
            </p:nvSpPr>
            <p:spPr bwMode="auto">
              <a:xfrm>
                <a:off x="1084" y="3842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2" name="Oval 30"/>
              <p:cNvSpPr>
                <a:spLocks noChangeArrowheads="1"/>
              </p:cNvSpPr>
              <p:nvPr/>
            </p:nvSpPr>
            <p:spPr bwMode="auto">
              <a:xfrm>
                <a:off x="1187" y="3962"/>
                <a:ext cx="59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3" name="Oval 31"/>
              <p:cNvSpPr>
                <a:spLocks noChangeArrowheads="1"/>
              </p:cNvSpPr>
              <p:nvPr/>
            </p:nvSpPr>
            <p:spPr bwMode="auto">
              <a:xfrm>
                <a:off x="1185" y="3845"/>
                <a:ext cx="62" cy="2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4" name="Oval 32"/>
              <p:cNvSpPr>
                <a:spLocks noChangeArrowheads="1"/>
              </p:cNvSpPr>
              <p:nvPr/>
            </p:nvSpPr>
            <p:spPr bwMode="auto">
              <a:xfrm>
                <a:off x="1071" y="3986"/>
                <a:ext cx="58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" name="Oval 33"/>
              <p:cNvSpPr>
                <a:spLocks noChangeArrowheads="1"/>
              </p:cNvSpPr>
              <p:nvPr/>
            </p:nvSpPr>
            <p:spPr bwMode="auto">
              <a:xfrm>
                <a:off x="1278" y="4036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6" name="Oval 34"/>
              <p:cNvSpPr>
                <a:spLocks noChangeArrowheads="1"/>
              </p:cNvSpPr>
              <p:nvPr/>
            </p:nvSpPr>
            <p:spPr bwMode="auto">
              <a:xfrm>
                <a:off x="1375" y="4133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7" name="Oval 35"/>
              <p:cNvSpPr>
                <a:spLocks noChangeArrowheads="1"/>
              </p:cNvSpPr>
              <p:nvPr/>
            </p:nvSpPr>
            <p:spPr bwMode="auto">
              <a:xfrm>
                <a:off x="1083" y="4149"/>
                <a:ext cx="55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auto">
              <a:xfrm>
                <a:off x="1024" y="3921"/>
                <a:ext cx="10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9" name="Line 37"/>
              <p:cNvSpPr>
                <a:spLocks noChangeShapeType="1"/>
              </p:cNvSpPr>
              <p:nvPr/>
            </p:nvSpPr>
            <p:spPr bwMode="auto">
              <a:xfrm>
                <a:off x="1362" y="4049"/>
                <a:ext cx="1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0" name="Line 38"/>
              <p:cNvSpPr>
                <a:spLocks noChangeShapeType="1"/>
              </p:cNvSpPr>
              <p:nvPr/>
            </p:nvSpPr>
            <p:spPr bwMode="auto">
              <a:xfrm>
                <a:off x="1459" y="4146"/>
                <a:ext cx="1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1" name="Line 39"/>
              <p:cNvSpPr>
                <a:spLocks noChangeShapeType="1"/>
              </p:cNvSpPr>
              <p:nvPr/>
            </p:nvSpPr>
            <p:spPr bwMode="auto">
              <a:xfrm>
                <a:off x="1165" y="4202"/>
                <a:ext cx="1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40"/>
            <p:cNvGrpSpPr>
              <a:grpSpLocks/>
            </p:cNvGrpSpPr>
            <p:nvPr/>
          </p:nvGrpSpPr>
          <p:grpSpPr bwMode="auto">
            <a:xfrm>
              <a:off x="2783" y="3727"/>
              <a:ext cx="629" cy="371"/>
              <a:chOff x="952" y="3842"/>
              <a:chExt cx="629" cy="371"/>
            </a:xfrm>
          </p:grpSpPr>
          <p:sp>
            <p:nvSpPr>
              <p:cNvPr id="18" name="Oval 41"/>
              <p:cNvSpPr>
                <a:spLocks noChangeArrowheads="1"/>
              </p:cNvSpPr>
              <p:nvPr/>
            </p:nvSpPr>
            <p:spPr bwMode="auto">
              <a:xfrm>
                <a:off x="952" y="3896"/>
                <a:ext cx="57" cy="65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9" name="Oval 42"/>
              <p:cNvSpPr>
                <a:spLocks noChangeArrowheads="1"/>
              </p:cNvSpPr>
              <p:nvPr/>
            </p:nvSpPr>
            <p:spPr bwMode="auto">
              <a:xfrm>
                <a:off x="1084" y="3845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" name="Oval 43"/>
              <p:cNvSpPr>
                <a:spLocks noChangeArrowheads="1"/>
              </p:cNvSpPr>
              <p:nvPr/>
            </p:nvSpPr>
            <p:spPr bwMode="auto">
              <a:xfrm>
                <a:off x="1186" y="3962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1" name="Oval 44"/>
              <p:cNvSpPr>
                <a:spLocks noChangeArrowheads="1"/>
              </p:cNvSpPr>
              <p:nvPr/>
            </p:nvSpPr>
            <p:spPr bwMode="auto">
              <a:xfrm>
                <a:off x="1185" y="3845"/>
                <a:ext cx="62" cy="2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2" name="Oval 45"/>
              <p:cNvSpPr>
                <a:spLocks noChangeArrowheads="1"/>
              </p:cNvSpPr>
              <p:nvPr/>
            </p:nvSpPr>
            <p:spPr bwMode="auto">
              <a:xfrm>
                <a:off x="1070" y="3987"/>
                <a:ext cx="57" cy="65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3" name="Oval 46"/>
              <p:cNvSpPr>
                <a:spLocks noChangeArrowheads="1"/>
              </p:cNvSpPr>
              <p:nvPr/>
            </p:nvSpPr>
            <p:spPr bwMode="auto">
              <a:xfrm>
                <a:off x="1278" y="4036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4" name="Oval 47"/>
              <p:cNvSpPr>
                <a:spLocks noChangeArrowheads="1"/>
              </p:cNvSpPr>
              <p:nvPr/>
            </p:nvSpPr>
            <p:spPr bwMode="auto">
              <a:xfrm>
                <a:off x="1375" y="4134"/>
                <a:ext cx="57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5" name="Oval 48"/>
              <p:cNvSpPr>
                <a:spLocks noChangeArrowheads="1"/>
              </p:cNvSpPr>
              <p:nvPr/>
            </p:nvSpPr>
            <p:spPr bwMode="auto">
              <a:xfrm>
                <a:off x="1082" y="4149"/>
                <a:ext cx="54" cy="6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6" name="Line 49"/>
              <p:cNvSpPr>
                <a:spLocks noChangeShapeType="1"/>
              </p:cNvSpPr>
              <p:nvPr/>
            </p:nvSpPr>
            <p:spPr bwMode="auto">
              <a:xfrm>
                <a:off x="1023" y="3922"/>
                <a:ext cx="10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7" name="Line 50"/>
              <p:cNvSpPr>
                <a:spLocks noChangeShapeType="1"/>
              </p:cNvSpPr>
              <p:nvPr/>
            </p:nvSpPr>
            <p:spPr bwMode="auto">
              <a:xfrm>
                <a:off x="1361" y="4049"/>
                <a:ext cx="1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8" name="Line 51"/>
              <p:cNvSpPr>
                <a:spLocks noChangeShapeType="1"/>
              </p:cNvSpPr>
              <p:nvPr/>
            </p:nvSpPr>
            <p:spPr bwMode="auto">
              <a:xfrm>
                <a:off x="1458" y="4147"/>
                <a:ext cx="1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" name="Line 52"/>
              <p:cNvSpPr>
                <a:spLocks noChangeShapeType="1"/>
              </p:cNvSpPr>
              <p:nvPr/>
            </p:nvSpPr>
            <p:spPr bwMode="auto">
              <a:xfrm>
                <a:off x="1163" y="4203"/>
                <a:ext cx="1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" name="Line 53"/>
            <p:cNvSpPr>
              <a:spLocks noChangeShapeType="1"/>
            </p:cNvSpPr>
            <p:nvPr/>
          </p:nvSpPr>
          <p:spPr bwMode="auto">
            <a:xfrm>
              <a:off x="3733" y="3699"/>
              <a:ext cx="0" cy="47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Freeform 54"/>
            <p:cNvSpPr>
              <a:spLocks/>
            </p:cNvSpPr>
            <p:nvPr/>
          </p:nvSpPr>
          <p:spPr bwMode="auto">
            <a:xfrm>
              <a:off x="601" y="3283"/>
              <a:ext cx="1310" cy="480"/>
            </a:xfrm>
            <a:custGeom>
              <a:avLst/>
              <a:gdLst/>
              <a:ahLst/>
              <a:cxnLst>
                <a:cxn ang="0">
                  <a:pos x="274" y="224"/>
                </a:cxn>
                <a:cxn ang="0">
                  <a:pos x="169" y="254"/>
                </a:cxn>
                <a:cxn ang="0">
                  <a:pos x="65" y="248"/>
                </a:cxn>
                <a:cxn ang="0">
                  <a:pos x="41" y="213"/>
                </a:cxn>
                <a:cxn ang="0">
                  <a:pos x="286" y="44"/>
                </a:cxn>
                <a:cxn ang="0">
                  <a:pos x="385" y="38"/>
                </a:cxn>
                <a:cxn ang="0">
                  <a:pos x="972" y="50"/>
                </a:cxn>
                <a:cxn ang="0">
                  <a:pos x="1333" y="56"/>
                </a:cxn>
              </a:cxnLst>
              <a:rect l="0" t="0" r="r" b="b"/>
              <a:pathLst>
                <a:path w="1333" h="259">
                  <a:moveTo>
                    <a:pt x="274" y="224"/>
                  </a:moveTo>
                  <a:cubicBezTo>
                    <a:pt x="239" y="236"/>
                    <a:pt x="204" y="245"/>
                    <a:pt x="169" y="254"/>
                  </a:cubicBezTo>
                  <a:cubicBezTo>
                    <a:pt x="134" y="252"/>
                    <a:pt x="98" y="259"/>
                    <a:pt x="65" y="248"/>
                  </a:cubicBezTo>
                  <a:cubicBezTo>
                    <a:pt x="52" y="244"/>
                    <a:pt x="41" y="213"/>
                    <a:pt x="41" y="213"/>
                  </a:cubicBezTo>
                  <a:cubicBezTo>
                    <a:pt x="0" y="66"/>
                    <a:pt x="189" y="52"/>
                    <a:pt x="286" y="44"/>
                  </a:cubicBezTo>
                  <a:cubicBezTo>
                    <a:pt x="319" y="41"/>
                    <a:pt x="352" y="40"/>
                    <a:pt x="385" y="38"/>
                  </a:cubicBezTo>
                  <a:cubicBezTo>
                    <a:pt x="530" y="0"/>
                    <a:pt x="804" y="44"/>
                    <a:pt x="972" y="50"/>
                  </a:cubicBezTo>
                  <a:cubicBezTo>
                    <a:pt x="1080" y="86"/>
                    <a:pt x="1221" y="56"/>
                    <a:pt x="1333" y="5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Freeform 55"/>
            <p:cNvSpPr>
              <a:spLocks/>
            </p:cNvSpPr>
            <p:nvPr/>
          </p:nvSpPr>
          <p:spPr bwMode="auto">
            <a:xfrm>
              <a:off x="2249" y="3198"/>
              <a:ext cx="1846" cy="646"/>
            </a:xfrm>
            <a:custGeom>
              <a:avLst/>
              <a:gdLst/>
              <a:ahLst/>
              <a:cxnLst>
                <a:cxn ang="0">
                  <a:pos x="1501" y="402"/>
                </a:cxn>
                <a:cxn ang="0">
                  <a:pos x="1739" y="355"/>
                </a:cxn>
                <a:cxn ang="0">
                  <a:pos x="1797" y="315"/>
                </a:cxn>
                <a:cxn ang="0">
                  <a:pos x="1827" y="262"/>
                </a:cxn>
                <a:cxn ang="0">
                  <a:pos x="1827" y="99"/>
                </a:cxn>
                <a:cxn ang="0">
                  <a:pos x="1774" y="64"/>
                </a:cxn>
                <a:cxn ang="0">
                  <a:pos x="1605" y="0"/>
                </a:cxn>
                <a:cxn ang="0">
                  <a:pos x="1268" y="24"/>
                </a:cxn>
                <a:cxn ang="0">
                  <a:pos x="913" y="64"/>
                </a:cxn>
                <a:cxn ang="0">
                  <a:pos x="698" y="93"/>
                </a:cxn>
                <a:cxn ang="0">
                  <a:pos x="366" y="64"/>
                </a:cxn>
                <a:cxn ang="0">
                  <a:pos x="157" y="70"/>
                </a:cxn>
                <a:cxn ang="0">
                  <a:pos x="93" y="88"/>
                </a:cxn>
                <a:cxn ang="0">
                  <a:pos x="0" y="88"/>
                </a:cxn>
              </a:cxnLst>
              <a:rect l="0" t="0" r="r" b="b"/>
              <a:pathLst>
                <a:path w="1858" h="402">
                  <a:moveTo>
                    <a:pt x="1501" y="402"/>
                  </a:moveTo>
                  <a:cubicBezTo>
                    <a:pt x="1585" y="395"/>
                    <a:pt x="1660" y="383"/>
                    <a:pt x="1739" y="355"/>
                  </a:cubicBezTo>
                  <a:cubicBezTo>
                    <a:pt x="1760" y="348"/>
                    <a:pt x="1778" y="327"/>
                    <a:pt x="1797" y="315"/>
                  </a:cubicBezTo>
                  <a:cubicBezTo>
                    <a:pt x="1803" y="296"/>
                    <a:pt x="1827" y="262"/>
                    <a:pt x="1827" y="262"/>
                  </a:cubicBezTo>
                  <a:cubicBezTo>
                    <a:pt x="1841" y="214"/>
                    <a:pt x="1858" y="139"/>
                    <a:pt x="1827" y="99"/>
                  </a:cubicBezTo>
                  <a:cubicBezTo>
                    <a:pt x="1815" y="84"/>
                    <a:pt x="1791" y="72"/>
                    <a:pt x="1774" y="64"/>
                  </a:cubicBezTo>
                  <a:cubicBezTo>
                    <a:pt x="1716" y="36"/>
                    <a:pt x="1669" y="13"/>
                    <a:pt x="1605" y="0"/>
                  </a:cubicBezTo>
                  <a:cubicBezTo>
                    <a:pt x="1413" y="5"/>
                    <a:pt x="1408" y="13"/>
                    <a:pt x="1268" y="24"/>
                  </a:cubicBezTo>
                  <a:cubicBezTo>
                    <a:pt x="1151" y="58"/>
                    <a:pt x="1035" y="61"/>
                    <a:pt x="913" y="64"/>
                  </a:cubicBezTo>
                  <a:cubicBezTo>
                    <a:pt x="841" y="76"/>
                    <a:pt x="772" y="88"/>
                    <a:pt x="698" y="93"/>
                  </a:cubicBezTo>
                  <a:cubicBezTo>
                    <a:pt x="584" y="89"/>
                    <a:pt x="477" y="83"/>
                    <a:pt x="366" y="64"/>
                  </a:cubicBezTo>
                  <a:cubicBezTo>
                    <a:pt x="296" y="66"/>
                    <a:pt x="227" y="66"/>
                    <a:pt x="157" y="70"/>
                  </a:cubicBezTo>
                  <a:cubicBezTo>
                    <a:pt x="136" y="71"/>
                    <a:pt x="114" y="87"/>
                    <a:pt x="93" y="88"/>
                  </a:cubicBezTo>
                  <a:cubicBezTo>
                    <a:pt x="62" y="90"/>
                    <a:pt x="31" y="88"/>
                    <a:pt x="0" y="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Oval 56"/>
            <p:cNvSpPr>
              <a:spLocks noChangeArrowheads="1"/>
            </p:cNvSpPr>
            <p:nvPr/>
          </p:nvSpPr>
          <p:spPr bwMode="auto">
            <a:xfrm>
              <a:off x="1900" y="3159"/>
              <a:ext cx="408" cy="40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Text Box 57"/>
            <p:cNvSpPr txBox="1">
              <a:spLocks noChangeArrowheads="1"/>
            </p:cNvSpPr>
            <p:nvPr/>
          </p:nvSpPr>
          <p:spPr bwMode="auto">
            <a:xfrm>
              <a:off x="1521" y="2852"/>
              <a:ext cx="1408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120 V ou mais</a:t>
              </a:r>
            </a:p>
          </p:txBody>
        </p:sp>
        <p:sp>
          <p:nvSpPr>
            <p:cNvPr id="17" name="Rectangle 58"/>
            <p:cNvSpPr>
              <a:spLocks noChangeArrowheads="1"/>
            </p:cNvSpPr>
            <p:nvPr/>
          </p:nvSpPr>
          <p:spPr bwMode="auto">
            <a:xfrm>
              <a:off x="765" y="3566"/>
              <a:ext cx="3165" cy="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60" name="Line 138"/>
          <p:cNvSpPr>
            <a:spLocks noChangeShapeType="1"/>
          </p:cNvSpPr>
          <p:nvPr/>
        </p:nvSpPr>
        <p:spPr bwMode="auto">
          <a:xfrm>
            <a:off x="3275856" y="1823941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1" name="Line 139"/>
          <p:cNvSpPr>
            <a:spLocks noChangeShapeType="1"/>
          </p:cNvSpPr>
          <p:nvPr/>
        </p:nvSpPr>
        <p:spPr bwMode="auto">
          <a:xfrm>
            <a:off x="3288556" y="2649441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2" name="Line 140"/>
          <p:cNvSpPr>
            <a:spLocks noChangeShapeType="1"/>
          </p:cNvSpPr>
          <p:nvPr/>
        </p:nvSpPr>
        <p:spPr bwMode="auto">
          <a:xfrm>
            <a:off x="3352056" y="3932141"/>
            <a:ext cx="97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3" name="Oval 141"/>
          <p:cNvSpPr>
            <a:spLocks noChangeArrowheads="1"/>
          </p:cNvSpPr>
          <p:nvPr/>
        </p:nvSpPr>
        <p:spPr bwMode="auto">
          <a:xfrm>
            <a:off x="3352056" y="3830541"/>
            <a:ext cx="88900" cy="889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4" name="Text Box 142"/>
          <p:cNvSpPr txBox="1">
            <a:spLocks noChangeArrowheads="1"/>
          </p:cNvSpPr>
          <p:nvPr/>
        </p:nvSpPr>
        <p:spPr bwMode="auto">
          <a:xfrm>
            <a:off x="611560" y="4235864"/>
            <a:ext cx="388843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98000" indent="-162000">
              <a:spcAft>
                <a:spcPts val="600"/>
              </a:spcAft>
              <a:buFont typeface="Arial"/>
              <a:buChar char="•"/>
              <a:defRPr/>
            </a:pPr>
            <a:r>
              <a:rPr lang="en-US" sz="2000" b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Tubo contendo um tipo específico de átomo, pelo qual se passa uma corrente elétrica</a:t>
            </a:r>
          </a:p>
          <a:p>
            <a:pPr marL="198000" indent="-162000">
              <a:spcAft>
                <a:spcPts val="600"/>
              </a:spcAft>
              <a:buFont typeface="Arial"/>
              <a:buChar char="•"/>
              <a:defRPr/>
            </a:pPr>
            <a:endParaRPr lang="en-US" sz="2000" b="0"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marL="198000" indent="-162000">
              <a:spcAft>
                <a:spcPts val="600"/>
              </a:spcAft>
              <a:buFont typeface="Arial"/>
              <a:buChar char="•"/>
              <a:defRPr/>
            </a:pPr>
            <a:r>
              <a:rPr lang="en-US" sz="2000" b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Átomos isolados são excitados por colisão, depois decaem</a:t>
            </a:r>
          </a:p>
        </p:txBody>
      </p:sp>
      <p:sp>
        <p:nvSpPr>
          <p:cNvPr id="65" name="Oval 143"/>
          <p:cNvSpPr>
            <a:spLocks noChangeArrowheads="1"/>
          </p:cNvSpPr>
          <p:nvPr/>
        </p:nvSpPr>
        <p:spPr bwMode="auto">
          <a:xfrm>
            <a:off x="3390156" y="1735041"/>
            <a:ext cx="88900" cy="889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6" name="Freeform 144"/>
          <p:cNvSpPr>
            <a:spLocks/>
          </p:cNvSpPr>
          <p:nvPr/>
        </p:nvSpPr>
        <p:spPr bwMode="auto">
          <a:xfrm rot="21379296">
            <a:off x="3896569" y="2052541"/>
            <a:ext cx="728662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7" name="Freeform 145"/>
          <p:cNvSpPr>
            <a:spLocks/>
          </p:cNvSpPr>
          <p:nvPr/>
        </p:nvSpPr>
        <p:spPr bwMode="auto">
          <a:xfrm rot="21295259">
            <a:off x="3896569" y="3151091"/>
            <a:ext cx="728662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0066FF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8" name="Oval 146"/>
          <p:cNvSpPr>
            <a:spLocks noChangeArrowheads="1"/>
          </p:cNvSpPr>
          <p:nvPr/>
        </p:nvSpPr>
        <p:spPr bwMode="auto">
          <a:xfrm>
            <a:off x="3428256" y="2573241"/>
            <a:ext cx="88900" cy="889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grpSp>
        <p:nvGrpSpPr>
          <p:cNvPr id="69" name="Group 159"/>
          <p:cNvGrpSpPr>
            <a:grpSpLocks/>
          </p:cNvGrpSpPr>
          <p:nvPr/>
        </p:nvGrpSpPr>
        <p:grpSpPr bwMode="auto">
          <a:xfrm>
            <a:off x="4915241" y="3751265"/>
            <a:ext cx="3977239" cy="2954335"/>
            <a:chOff x="3096" y="2802"/>
            <a:chExt cx="2664" cy="1861"/>
          </a:xfrm>
        </p:grpSpPr>
        <p:sp>
          <p:nvSpPr>
            <p:cNvPr id="70" name="Text Box 160"/>
            <p:cNvSpPr txBox="1">
              <a:spLocks noChangeArrowheads="1"/>
            </p:cNvSpPr>
            <p:nvPr/>
          </p:nvSpPr>
          <p:spPr bwMode="auto">
            <a:xfrm>
              <a:off x="3096" y="2802"/>
              <a:ext cx="2664" cy="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n-US" sz="20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Com o átomo correto, e pressão e voltagem corretos, produz principalmente luz visível.</a:t>
              </a:r>
            </a:p>
            <a:p>
              <a:pPr>
                <a:defRPr/>
              </a:pPr>
              <a:endParaRPr lang="en-US" sz="22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  <a:p>
              <a:pPr>
                <a:defRPr/>
              </a:pPr>
              <a:endParaRPr lang="en-US" sz="22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  <a:p>
              <a:pPr>
                <a:defRPr/>
              </a:pPr>
              <a:endParaRPr lang="en-US" sz="22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  <a:p>
              <a:pPr algn="just">
                <a:defRPr/>
              </a:pPr>
              <a:r>
                <a:rPr lang="en-US" sz="2000" b="0">
                  <a:solidFill>
                    <a:srgbClr val="000000"/>
                  </a:solidFill>
                  <a:latin typeface="Arial"/>
                  <a:cs typeface="Arial"/>
                </a:rPr>
                <a:t>Problema: Somente alguns comprimentos de onda são produzidos (poucas cores)</a:t>
              </a:r>
            </a:p>
          </p:txBody>
        </p:sp>
        <p:sp>
          <p:nvSpPr>
            <p:cNvPr id="71" name="Rectangle 161"/>
            <p:cNvSpPr>
              <a:spLocks noChangeArrowheads="1"/>
            </p:cNvSpPr>
            <p:nvPr/>
          </p:nvSpPr>
          <p:spPr bwMode="auto">
            <a:xfrm>
              <a:off x="3397" y="3618"/>
              <a:ext cx="1977" cy="2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b="0">
                  <a:solidFill>
                    <a:srgbClr val="FF0000"/>
                  </a:solidFill>
                  <a:latin typeface="Arial" charset="0"/>
                  <a:ea typeface="+mn-ea"/>
                  <a:cs typeface="+mn-cs"/>
                </a:rPr>
                <a:t>até ~29% eficientes.</a:t>
              </a:r>
            </a:p>
          </p:txBody>
        </p:sp>
      </p:grpSp>
      <p:pic>
        <p:nvPicPr>
          <p:cNvPr id="7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68" y="2013658"/>
            <a:ext cx="2225532" cy="159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5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6 L -0.00139 -0.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7.40741E-7 L 0.00139 0.1259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96296E-6 L 0.00139 0.1870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3" grpId="1" animBg="1"/>
      <p:bldP spid="65" grpId="0" animBg="1"/>
      <p:bldP spid="65" grpId="1" animBg="1"/>
      <p:bldP spid="65" grpId="2" animBg="1"/>
      <p:bldP spid="68" grpId="0" animBg="1"/>
      <p:bldP spid="68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Fontes</a:t>
            </a:r>
            <a:r>
              <a:rPr lang="en-US" dirty="0" smtClean="0"/>
              <a:t> de Luz </a:t>
            </a:r>
            <a:r>
              <a:rPr lang="en-US" dirty="0" err="1" smtClean="0"/>
              <a:t>Artificiais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Lâmpadas</a:t>
            </a:r>
            <a:r>
              <a:rPr lang="en-US" dirty="0" smtClean="0"/>
              <a:t> </a:t>
            </a:r>
            <a:r>
              <a:rPr lang="en-US" dirty="0" err="1" smtClean="0"/>
              <a:t>Fluorescentes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98425" y="4097213"/>
            <a:ext cx="4452938" cy="1863725"/>
          </a:xfrm>
          <a:prstGeom prst="rect">
            <a:avLst/>
          </a:prstGeom>
          <a:noFill/>
          <a:ln w="762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H="1" flipV="1">
            <a:off x="2847900" y="4089276"/>
            <a:ext cx="188913" cy="725487"/>
          </a:xfrm>
          <a:prstGeom prst="line">
            <a:avLst/>
          </a:prstGeom>
          <a:noFill/>
          <a:ln w="28575">
            <a:solidFill>
              <a:srgbClr val="9900FF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2933625" y="4881438"/>
            <a:ext cx="327025" cy="3714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0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Hg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2562150" y="3544763"/>
            <a:ext cx="250825" cy="5270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 flipV="1">
            <a:off x="2733600" y="3482851"/>
            <a:ext cx="104775" cy="60325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852663" y="3501901"/>
            <a:ext cx="17462" cy="59531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571550" y="621216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859013" y="4189288"/>
            <a:ext cx="25050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400" b="0" dirty="0">
                <a:solidFill>
                  <a:srgbClr val="915BC7"/>
                </a:solidFill>
                <a:latin typeface="Arial" charset="0"/>
                <a:ea typeface="+mn-ea"/>
                <a:cs typeface="+mn-cs"/>
              </a:rPr>
              <a:t>254 nm: faixa UV distante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520" y="3246810"/>
            <a:ext cx="16732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película de</a:t>
            </a:r>
          </a:p>
          <a:p>
            <a:pPr>
              <a:defRPr/>
            </a:pPr>
            <a:r>
              <a:rPr lang="en-US" sz="2400" b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 fósforo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1475656" y="3789040"/>
            <a:ext cx="504056" cy="2570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6342583" y="6309320"/>
            <a:ext cx="18986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6296545" y="3973934"/>
            <a:ext cx="189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6345758" y="5085184"/>
            <a:ext cx="189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6918845" y="6145807"/>
            <a:ext cx="185738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5508105" y="6341258"/>
            <a:ext cx="36358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energia do eletron no fósforo</a:t>
            </a: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2714550" y="6355035"/>
            <a:ext cx="412750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28575" cap="flat" cmpd="sng">
            <a:solidFill>
              <a:srgbClr val="CC00CC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915BC7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7245870" y="4578772"/>
            <a:ext cx="784225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19050" cmpd="sng">
            <a:solidFill>
              <a:srgbClr val="33CC33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>
            <a:off x="7399858" y="5463182"/>
            <a:ext cx="552450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19050" cmpd="sng">
            <a:solidFill>
              <a:srgbClr val="0066FF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2167809" y="1418000"/>
            <a:ext cx="6868687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000" b="0">
                <a:solidFill>
                  <a:srgbClr val="000000"/>
                </a:solidFill>
                <a:latin typeface="Arial" charset="0"/>
              </a:rPr>
              <a:t>Lâmpada de descarga aprimorada para obter luz que parece branca para o olho humano:</a:t>
            </a:r>
            <a:endParaRPr lang="en-US" sz="1050" b="0">
              <a:solidFill>
                <a:srgbClr val="000000"/>
              </a:solidFill>
              <a:latin typeface="Arial" charset="0"/>
            </a:endParaRPr>
          </a:p>
          <a:p>
            <a:pPr>
              <a:defRPr/>
            </a:pPr>
            <a:r>
              <a:rPr lang="en-US" sz="20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Luz UV é produzida por descarga em um vapor de Hg, depois reabsorvida por átomos de Fósforo recobrindo o tubo, os quais por sua vez decaem em  comprimentos visíveis de diversas cores.</a:t>
            </a: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1241350" y="5029076"/>
            <a:ext cx="111125" cy="144462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1398513" y="4616326"/>
            <a:ext cx="2162175" cy="449262"/>
          </a:xfrm>
          <a:custGeom>
            <a:avLst/>
            <a:gdLst/>
            <a:ahLst/>
            <a:cxnLst>
              <a:cxn ang="0">
                <a:pos x="0" y="267"/>
              </a:cxn>
              <a:cxn ang="0">
                <a:pos x="934" y="239"/>
              </a:cxn>
              <a:cxn ang="0">
                <a:pos x="1362" y="0"/>
              </a:cxn>
            </a:cxnLst>
            <a:rect l="0" t="0" r="r" b="b"/>
            <a:pathLst>
              <a:path w="1362" h="283">
                <a:moveTo>
                  <a:pt x="0" y="267"/>
                </a:moveTo>
                <a:cubicBezTo>
                  <a:pt x="353" y="275"/>
                  <a:pt x="707" y="283"/>
                  <a:pt x="934" y="239"/>
                </a:cubicBezTo>
                <a:cubicBezTo>
                  <a:pt x="1161" y="195"/>
                  <a:pt x="1288" y="40"/>
                  <a:pt x="136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5" name="Text Box 27"/>
          <p:cNvSpPr txBox="1">
            <a:spLocks noChangeArrowheads="1"/>
          </p:cNvSpPr>
          <p:nvPr/>
        </p:nvSpPr>
        <p:spPr bwMode="auto">
          <a:xfrm>
            <a:off x="1149275" y="5089401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</a:t>
            </a:r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6287020" y="3256384"/>
            <a:ext cx="189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Freeform 19"/>
          <p:cNvSpPr>
            <a:spLocks/>
          </p:cNvSpPr>
          <p:nvPr/>
        </p:nvSpPr>
        <p:spPr bwMode="auto">
          <a:xfrm>
            <a:off x="7091883" y="3457997"/>
            <a:ext cx="1143000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28" name="Picture 1"/>
          <p:cNvPicPr>
            <a:picLocks noChangeAspect="1"/>
          </p:cNvPicPr>
          <p:nvPr/>
        </p:nvPicPr>
        <p:blipFill rotWithShape="1">
          <a:blip r:embed="rId2"/>
          <a:srcRect l="6222" t="8601" r="7725" b="4454"/>
          <a:stretch/>
        </p:blipFill>
        <p:spPr>
          <a:xfrm>
            <a:off x="107504" y="1628800"/>
            <a:ext cx="20016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6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9481E-6 L 0.37865 -0.0523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6045E-6 -4.07596E-7 C -0.01441 -0.11 -0.02863 -0.21978 -0.03002 -0.29481 C -0.03141 -0.37008 -0.01215 -0.42543 -0.00868 -0.45137 " pathEditMode="relative" rAng="0" ptsTypes="aaA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9" y="-225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28 -0.44928 C -0.00729 -0.43377 -0.00329 -0.41802 -0.00364 -0.40042 C -0.00399 -0.38282 -0.01249 -0.35225 -0.01388 -0.34299 " pathEditMode="relative" rAng="0" ptsTypes="aaA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530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0186 L 0.13733 -2.75255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88 -0.34299 C -0.00104 -0.30547 0.01232 -0.26749 0.01302 -0.23808 C 0.01423 -0.20867 -0.00624 -0.17833 -0.01006 -0.16605 " pathEditMode="relative" rAng="0" ptsTypes="aaA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884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75255E-6 L 0.13732 -0.00185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7 -0.16605 C 0.00659 -0.13595 0.02325 -0.10515 0.02464 -0.0755 C 0.02602 -0.04586 0.00295 -0.00232 -0.00139 0.0125 " pathEditMode="relative" rAng="0" ptsTypes="aaA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" y="891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75255E-6 L 0.13732 -0.00185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-1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animBg="1"/>
      <p:bldP spid="17" grpId="1" animBg="1"/>
      <p:bldP spid="17" grpId="2" animBg="1"/>
      <p:bldP spid="17" grpId="3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Fontes</a:t>
            </a:r>
            <a:r>
              <a:rPr lang="en-US" dirty="0" smtClean="0"/>
              <a:t> de Luz </a:t>
            </a:r>
            <a:r>
              <a:rPr lang="en-US" dirty="0" err="1" smtClean="0"/>
              <a:t>Artificiais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Lâmpadas</a:t>
            </a:r>
            <a:r>
              <a:rPr lang="en-US" dirty="0" smtClean="0"/>
              <a:t> LED</a:t>
            </a:r>
            <a:endParaRPr lang="en-US" dirty="0"/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827584" y="5949280"/>
            <a:ext cx="772554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s-IS" sz="2400" b="0">
                <a:solidFill>
                  <a:srgbClr val="800000"/>
                </a:solidFill>
                <a:latin typeface="Arial"/>
                <a:ea typeface="+mn-ea"/>
                <a:cs typeface="Arial"/>
              </a:rPr>
              <a:t>…. essa ainda falta um pouco para podermos entender</a:t>
            </a:r>
          </a:p>
          <a:p>
            <a:pPr>
              <a:defRPr/>
            </a:pPr>
            <a:r>
              <a:rPr lang="is-IS" sz="2400" b="0">
                <a:solidFill>
                  <a:srgbClr val="800000"/>
                </a:solidFill>
                <a:latin typeface="Arial"/>
                <a:ea typeface="+mn-ea"/>
                <a:cs typeface="Arial"/>
              </a:rPr>
              <a:t>      Veremos mais adiante</a:t>
            </a:r>
            <a:endParaRPr lang="en-US" sz="2400" b="0">
              <a:solidFill>
                <a:srgbClr val="800000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4" name="Picture 6" descr="http://static.howstuffworks.com/gif/led-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440055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03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Espontânea</a:t>
            </a:r>
            <a:endParaRPr lang="en-US" dirty="0"/>
          </a:p>
        </p:txBody>
      </p:sp>
      <p:pic>
        <p:nvPicPr>
          <p:cNvPr id="3" name="Imagem 5" descr="Figura 42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882775"/>
            <a:ext cx="3744912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5691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34925" y="1793875"/>
            <a:ext cx="482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 átomo excitado emitirá um fóton espontaneamente, em um instante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aleatório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79388" y="4602162"/>
            <a:ext cx="4608512" cy="936625"/>
            <a:chOff x="107504" y="4459010"/>
            <a:chExt cx="4608512" cy="936104"/>
          </a:xfrm>
        </p:grpSpPr>
        <p:sp>
          <p:nvSpPr>
            <p:cNvPr id="7" name="Rectangle 3"/>
            <p:cNvSpPr/>
            <p:nvPr/>
          </p:nvSpPr>
          <p:spPr>
            <a:xfrm>
              <a:off x="107504" y="4459010"/>
              <a:ext cx="4608512" cy="936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5992" y="4509046"/>
              <a:ext cx="2794000" cy="7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2"/>
            <p:cNvSpPr txBox="1">
              <a:spLocks noChangeArrowheads="1"/>
            </p:cNvSpPr>
            <p:nvPr/>
          </p:nvSpPr>
          <p:spPr bwMode="auto">
            <a:xfrm>
              <a:off x="107504" y="4593322"/>
              <a:ext cx="146782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Eq. de </a:t>
              </a:r>
            </a:p>
            <a:p>
              <a:pPr algn="ctr" eaLnBrk="1" hangingPunct="1"/>
              <a:r>
                <a:rPr lang="en-US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Relaxação:</a:t>
              </a:r>
            </a:p>
          </p:txBody>
        </p:sp>
      </p:grp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420688" y="5589587"/>
            <a:ext cx="1560512" cy="735013"/>
            <a:chOff x="421441" y="5445224"/>
            <a:chExt cx="1560431" cy="735905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892" y="5445224"/>
              <a:ext cx="776980" cy="735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5"/>
            <p:cNvSpPr txBox="1">
              <a:spLocks noChangeArrowheads="1"/>
            </p:cNvSpPr>
            <p:nvPr/>
          </p:nvSpPr>
          <p:spPr bwMode="auto">
            <a:xfrm>
              <a:off x="421441" y="5610229"/>
              <a:ext cx="75523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0">
                  <a:solidFill>
                    <a:srgbClr val="000000"/>
                  </a:solidFill>
                  <a:latin typeface="Arial" charset="0"/>
                  <a:cs typeface="Arial" charset="0"/>
                </a:rPr>
                <a:t>onde</a:t>
              </a:r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4925" y="2755900"/>
            <a:ext cx="4897438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Se o átomo ainda não tiver emitido até o instante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t,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a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probabilidade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de emitir no intervalo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dt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seguinte é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 =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r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 dt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, sendo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r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uma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 taxa de relaxação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que varia de transição p/ transição. </a:t>
            </a:r>
          </a:p>
        </p:txBody>
      </p:sp>
    </p:spTree>
    <p:extLst>
      <p:ext uri="{BB962C8B-B14F-4D97-AF65-F5344CB8AC3E}">
        <p14:creationId xmlns:p14="http://schemas.microsoft.com/office/powerpoint/2010/main" val="343917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Espontânea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632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4925" y="1700213"/>
            <a:ext cx="4824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 átomo excitado emitirá um fóton espontaneamente, em um instante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aleatório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79388" y="4508500"/>
            <a:ext cx="4608512" cy="936625"/>
            <a:chOff x="107504" y="4459010"/>
            <a:chExt cx="4608512" cy="936104"/>
          </a:xfrm>
        </p:grpSpPr>
        <p:sp>
          <p:nvSpPr>
            <p:cNvPr id="6" name="Rectangle 3"/>
            <p:cNvSpPr/>
            <p:nvPr/>
          </p:nvSpPr>
          <p:spPr>
            <a:xfrm>
              <a:off x="107504" y="4459010"/>
              <a:ext cx="4608512" cy="936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5992" y="4509046"/>
              <a:ext cx="2794000" cy="7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107504" y="4593322"/>
              <a:ext cx="146782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Eq. de </a:t>
              </a:r>
            </a:p>
            <a:p>
              <a:pPr algn="ctr" eaLnBrk="1" hangingPunct="1"/>
              <a:r>
                <a:rPr lang="en-US" sz="20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Relaxação:</a:t>
              </a:r>
            </a:p>
          </p:txBody>
        </p:sp>
      </p:grp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420688" y="5495925"/>
            <a:ext cx="1560512" cy="735013"/>
            <a:chOff x="421441" y="5445224"/>
            <a:chExt cx="1560431" cy="735905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892" y="5445224"/>
              <a:ext cx="776980" cy="735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5"/>
            <p:cNvSpPr txBox="1">
              <a:spLocks noChangeArrowheads="1"/>
            </p:cNvSpPr>
            <p:nvPr/>
          </p:nvSpPr>
          <p:spPr bwMode="auto">
            <a:xfrm>
              <a:off x="421441" y="5610229"/>
              <a:ext cx="75523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0">
                  <a:solidFill>
                    <a:srgbClr val="000000"/>
                  </a:solidFill>
                  <a:latin typeface="Arial" charset="0"/>
                  <a:cs typeface="Arial" charset="0"/>
                </a:rPr>
                <a:t>onde</a:t>
              </a:r>
            </a:p>
          </p:txBody>
        </p:sp>
      </p:grpSp>
      <p:pic>
        <p:nvPicPr>
          <p:cNvPr id="12" name="Imagem 5" descr="Figura 42.3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844675"/>
            <a:ext cx="4008438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195513" y="6340475"/>
            <a:ext cx="41052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tipicamente: de ns até ms.</a:t>
            </a:r>
          </a:p>
        </p:txBody>
      </p:sp>
      <p:sp>
        <p:nvSpPr>
          <p:cNvPr id="14" name="Rectangle 31"/>
          <p:cNvSpPr>
            <a:spLocks noChangeArrowheads="1"/>
          </p:cNvSpPr>
          <p:nvPr/>
        </p:nvSpPr>
        <p:spPr bwMode="auto">
          <a:xfrm>
            <a:off x="2124075" y="5683250"/>
            <a:ext cx="65516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= tempo de vida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médio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do estado excitado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34925" y="2662238"/>
            <a:ext cx="4897438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Se o átomo ainda não tiver emitido até o instante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t,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a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probabilidade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de emitir no intervalo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dt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seguinte é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 =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r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 dt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, sendo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r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uma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 taxa de relaxação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que varia de transição p/ transição. </a:t>
            </a:r>
          </a:p>
        </p:txBody>
      </p:sp>
    </p:spTree>
    <p:extLst>
      <p:ext uri="{BB962C8B-B14F-4D97-AF65-F5344CB8AC3E}">
        <p14:creationId xmlns:p14="http://schemas.microsoft.com/office/powerpoint/2010/main" val="135566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Espontânea</a:t>
            </a:r>
            <a:endParaRPr lang="en-US" dirty="0"/>
          </a:p>
        </p:txBody>
      </p:sp>
      <p:sp>
        <p:nvSpPr>
          <p:cNvPr id="3" name="TextBox 1"/>
          <p:cNvSpPr txBox="1"/>
          <p:nvPr/>
        </p:nvSpPr>
        <p:spPr>
          <a:xfrm>
            <a:off x="990600" y="1447800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latin typeface="Arial"/>
                <a:cs typeface="Arial"/>
              </a:rPr>
              <a:t>P: O </a:t>
            </a:r>
            <a:r>
              <a:rPr lang="en-US" sz="2000" b="0" dirty="0" err="1">
                <a:latin typeface="Arial"/>
                <a:cs typeface="Arial"/>
              </a:rPr>
              <a:t>que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acontece</a:t>
            </a:r>
            <a:r>
              <a:rPr lang="en-US" sz="2000" b="0" dirty="0">
                <a:latin typeface="Arial"/>
                <a:cs typeface="Arial"/>
              </a:rPr>
              <a:t> se </a:t>
            </a:r>
            <a:r>
              <a:rPr lang="en-US" sz="2000" b="0" dirty="0" err="1">
                <a:latin typeface="Arial"/>
                <a:cs typeface="Arial"/>
              </a:rPr>
              <a:t>iluminamos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átomos</a:t>
            </a:r>
            <a:r>
              <a:rPr lang="en-US" sz="2000" b="0" dirty="0">
                <a:latin typeface="Arial"/>
                <a:cs typeface="Arial"/>
              </a:rPr>
              <a:t> de </a:t>
            </a:r>
            <a:r>
              <a:rPr lang="en-US" sz="2000" b="0" dirty="0" err="1">
                <a:latin typeface="Arial"/>
                <a:cs typeface="Arial"/>
              </a:rPr>
              <a:t>sódio</a:t>
            </a:r>
            <a:r>
              <a:rPr lang="en-US" sz="2000" b="0" dirty="0">
                <a:latin typeface="Arial"/>
                <a:cs typeface="Arial"/>
              </a:rPr>
              <a:t> com </a:t>
            </a:r>
            <a:r>
              <a:rPr lang="en-US" sz="2000" b="0" dirty="0" err="1">
                <a:latin typeface="Arial"/>
                <a:cs typeface="Arial"/>
              </a:rPr>
              <a:t>luz</a:t>
            </a:r>
            <a:r>
              <a:rPr lang="en-US" sz="2000" b="0" dirty="0">
                <a:latin typeface="Arial"/>
                <a:cs typeface="Arial"/>
              </a:rPr>
              <a:t> de </a:t>
            </a:r>
            <a:r>
              <a:rPr lang="en-US" sz="2000" b="0" dirty="0" err="1">
                <a:latin typeface="Arial"/>
                <a:cs typeface="Arial"/>
              </a:rPr>
              <a:t>frequência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i="1" dirty="0" err="1">
                <a:latin typeface="Arial"/>
                <a:cs typeface="Arial"/>
              </a:rPr>
              <a:t>ligeiramente</a:t>
            </a:r>
            <a:r>
              <a:rPr lang="en-US" sz="2000" b="0" dirty="0">
                <a:latin typeface="Arial"/>
                <a:cs typeface="Arial"/>
              </a:rPr>
              <a:t> </a:t>
            </a:r>
            <a:r>
              <a:rPr lang="en-US" sz="2000" b="0" dirty="0" err="1">
                <a:latin typeface="Arial"/>
                <a:cs typeface="Arial"/>
              </a:rPr>
              <a:t>diferente</a:t>
            </a:r>
            <a:r>
              <a:rPr lang="en-US" sz="2000" b="0" dirty="0">
                <a:latin typeface="Arial"/>
                <a:cs typeface="Arial"/>
              </a:rPr>
              <a:t> de 589nm? (p. ex, 588,99nm?)</a:t>
            </a:r>
          </a:p>
        </p:txBody>
      </p:sp>
      <p:pic>
        <p:nvPicPr>
          <p:cNvPr id="4" name="Imagem 5" descr="Figura 42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46" b="-31"/>
          <a:stretch>
            <a:fillRect/>
          </a:stretch>
        </p:blipFill>
        <p:spPr bwMode="auto">
          <a:xfrm>
            <a:off x="4497709" y="2033588"/>
            <a:ext cx="4322763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30"/>
          <p:cNvCxnSpPr/>
          <p:nvPr/>
        </p:nvCxnSpPr>
        <p:spPr>
          <a:xfrm flipV="1">
            <a:off x="5796136" y="4842520"/>
            <a:ext cx="647700" cy="1079500"/>
          </a:xfrm>
          <a:prstGeom prst="straightConnector1">
            <a:avLst/>
          </a:prstGeom>
          <a:ln w="28575" cmpd="sng"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31"/>
          <p:cNvSpPr txBox="1"/>
          <p:nvPr/>
        </p:nvSpPr>
        <p:spPr>
          <a:xfrm>
            <a:off x="5148064" y="5029338"/>
            <a:ext cx="96888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>
                <a:ln w="3175">
                  <a:solidFill>
                    <a:schemeClr val="accent1"/>
                  </a:solidFill>
                </a:ln>
                <a:solidFill>
                  <a:srgbClr val="FFFF00"/>
                </a:solidFill>
                <a:latin typeface="Arial"/>
                <a:cs typeface="Arial"/>
              </a:rPr>
              <a:t>589nm</a:t>
            </a:r>
          </a:p>
        </p:txBody>
      </p:sp>
      <p:sp>
        <p:nvSpPr>
          <p:cNvPr id="7" name="TextBox 2"/>
          <p:cNvSpPr txBox="1"/>
          <p:nvPr/>
        </p:nvSpPr>
        <p:spPr>
          <a:xfrm>
            <a:off x="251520" y="2530009"/>
            <a:ext cx="4680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AutoNum type="alphaUcParenR"/>
            </a:pPr>
            <a:r>
              <a:rPr lang="en-US" sz="2000" b="0">
                <a:latin typeface="Arial"/>
                <a:cs typeface="Arial"/>
              </a:rPr>
              <a:t>A luz é absorvida do mesmo jeito</a:t>
            </a:r>
          </a:p>
          <a:p>
            <a:pPr marL="457200" indent="-457200">
              <a:spcAft>
                <a:spcPts val="1200"/>
              </a:spcAft>
              <a:buAutoNum type="alphaUcParenR"/>
            </a:pPr>
            <a:r>
              <a:rPr lang="en-US" sz="2000" b="0">
                <a:latin typeface="Arial"/>
                <a:cs typeface="Arial"/>
              </a:rPr>
              <a:t>A luz é absorvida mas com menos eficiência </a:t>
            </a:r>
          </a:p>
          <a:p>
            <a:pPr marL="457200" indent="-457200">
              <a:spcAft>
                <a:spcPts val="1200"/>
              </a:spcAft>
              <a:buAutoNum type="alphaUcParenR"/>
            </a:pPr>
            <a:r>
              <a:rPr lang="en-US" sz="2000" b="0">
                <a:latin typeface="Arial"/>
                <a:cs typeface="Arial"/>
              </a:rPr>
              <a:t>A luz não é absorvida </a:t>
            </a:r>
          </a:p>
          <a:p>
            <a:pPr marL="457200" indent="-457200">
              <a:spcAft>
                <a:spcPts val="1200"/>
              </a:spcAft>
              <a:buAutoNum type="alphaUcParenR"/>
            </a:pPr>
            <a:endParaRPr lang="en-US" sz="2000" b="0">
              <a:latin typeface="Arial"/>
              <a:cs typeface="Arial"/>
            </a:endParaRPr>
          </a:p>
          <a:p>
            <a:pPr marL="457200" indent="-457200">
              <a:spcAft>
                <a:spcPts val="1200"/>
              </a:spcAft>
              <a:buAutoNum type="alphaUcParenR"/>
            </a:pPr>
            <a:endParaRPr lang="en-US" sz="2000" b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870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Espontânea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795913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936625" y="1612900"/>
            <a:ext cx="8315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Recordando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  <a:cs typeface="Arial" charset="0"/>
              </a:rPr>
              <a:t> cap 40: p/ </a:t>
            </a:r>
            <a:r>
              <a:rPr lang="en-US" sz="18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qq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pacote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  <a:cs typeface="Arial" charset="0"/>
              </a:rPr>
              <a:t> de </a:t>
            </a:r>
            <a:r>
              <a:rPr lang="en-US" sz="18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onda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  <a:cs typeface="Arial" charset="0"/>
              </a:rPr>
              <a:t> no tempo vale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18313" y="1524000"/>
            <a:ext cx="1354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sz="2400" dirty="0">
                <a:latin typeface="Arial" charset="0"/>
                <a:cs typeface="Arial" charset="0"/>
              </a:rPr>
              <a:t>ΔtΔf </a:t>
            </a:r>
            <a:r>
              <a:rPr lang="en-US" sz="2400" dirty="0">
                <a:solidFill>
                  <a:srgbClr val="800000"/>
                </a:solidFill>
                <a:latin typeface="ArialUnicodeMS" charset="0"/>
              </a:rPr>
              <a:t>≳</a:t>
            </a:r>
            <a:r>
              <a:rPr lang="el-GR" sz="2400" dirty="0">
                <a:latin typeface="Arial" charset="0"/>
                <a:cs typeface="Arial" charset="0"/>
              </a:rPr>
              <a:t> 1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50825" y="1995607"/>
            <a:ext cx="4608513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0" u="sng" dirty="0">
                <a:solidFill>
                  <a:srgbClr val="FF0000"/>
                </a:solidFill>
                <a:latin typeface="Arial" charset="0"/>
                <a:cs typeface="Arial" charset="0"/>
              </a:rPr>
              <a:t>Para </a:t>
            </a:r>
            <a:r>
              <a:rPr lang="en-US" sz="2000" b="0" u="sng" dirty="0" err="1">
                <a:solidFill>
                  <a:srgbClr val="FF0000"/>
                </a:solidFill>
                <a:latin typeface="Arial" charset="0"/>
                <a:cs typeface="Arial" charset="0"/>
              </a:rPr>
              <a:t>emissão</a:t>
            </a:r>
            <a:r>
              <a:rPr lang="en-US" sz="2000" b="0" u="sng" dirty="0">
                <a:solidFill>
                  <a:srgbClr val="FF0000"/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u="sng" dirty="0" err="1">
                <a:solidFill>
                  <a:srgbClr val="FF0000"/>
                </a:solidFill>
                <a:latin typeface="Arial" charset="0"/>
                <a:cs typeface="Arial" charset="0"/>
              </a:rPr>
              <a:t>fótons</a:t>
            </a:r>
            <a:r>
              <a:rPr lang="en-US" sz="2000" b="0" u="sng" dirty="0">
                <a:solidFill>
                  <a:srgbClr val="FF0000"/>
                </a:solidFill>
                <a:latin typeface="Arial" charset="0"/>
                <a:cs typeface="Arial" charset="0"/>
              </a:rPr>
              <a:t>:</a:t>
            </a:r>
          </a:p>
          <a:p>
            <a:pPr algn="ctr" eaLnBrk="1" hangingPunct="1"/>
            <a:endParaRPr lang="en-US" sz="1050" b="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l-G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ΔE = h Δf  = incerteza na energia </a:t>
            </a:r>
          </a:p>
          <a:p>
            <a:pPr eaLnBrk="1" hangingPunct="1"/>
            <a:r>
              <a:rPr lang="el-G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Δt =</a:t>
            </a:r>
            <a:r>
              <a:rPr lang="el-GR" sz="20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l-G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incerteza no momento de emissão   </a:t>
            </a:r>
          </a:p>
          <a:p>
            <a:pPr eaLnBrk="1" hangingPunct="1"/>
            <a:r>
              <a:rPr lang="el-G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     ~ </a:t>
            </a:r>
            <a:r>
              <a:rPr lang="el-GR" sz="2800" b="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τ   </a:t>
            </a:r>
            <a:r>
              <a:rPr lang="el-G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(‘largura’ da exponencial)</a:t>
            </a:r>
          </a:p>
        </p:txBody>
      </p:sp>
      <p:sp>
        <p:nvSpPr>
          <p:cNvPr id="7" name="Rectangle 24"/>
          <p:cNvSpPr/>
          <p:nvPr/>
        </p:nvSpPr>
        <p:spPr>
          <a:xfrm>
            <a:off x="1628775" y="3756790"/>
            <a:ext cx="1957587" cy="6628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tIns="0" bIns="46800"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chemeClr val="tx1"/>
                </a:solidFill>
                <a:latin typeface="Arial" charset="0"/>
                <a:cs typeface="Arial" charset="0"/>
              </a:rPr>
              <a:t>ΔE </a:t>
            </a:r>
            <a:r>
              <a:rPr lang="en-US" sz="3200" dirty="0">
                <a:solidFill>
                  <a:schemeClr val="tx1"/>
                </a:solidFill>
                <a:latin typeface="ArialUnicodeMS" charset="0"/>
              </a:rPr>
              <a:t>≳</a:t>
            </a:r>
            <a:r>
              <a:rPr lang="el-GR" sz="32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l-GR" sz="3200" i="1" dirty="0">
                <a:solidFill>
                  <a:schemeClr val="tx1"/>
                </a:solidFill>
                <a:latin typeface="Arial" charset="0"/>
                <a:cs typeface="Arial" charset="0"/>
              </a:rPr>
              <a:t>h</a:t>
            </a:r>
            <a:r>
              <a:rPr lang="el-GR" sz="3200" dirty="0">
                <a:solidFill>
                  <a:schemeClr val="tx1"/>
                </a:solidFill>
                <a:latin typeface="Arial" charset="0"/>
                <a:cs typeface="Arial" charset="0"/>
              </a:rPr>
              <a:t>/</a:t>
            </a:r>
            <a:r>
              <a:rPr lang="el-GR" sz="4000" b="0" dirty="0">
                <a:solidFill>
                  <a:schemeClr val="tx1"/>
                </a:solidFill>
                <a:latin typeface="Times New Roman"/>
                <a:cs typeface="Times New Roman"/>
              </a:rPr>
              <a:t>τ</a:t>
            </a:r>
            <a:r>
              <a:rPr lang="en-US" sz="40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endParaRPr lang="en-US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3850" y="4549775"/>
            <a:ext cx="4608513" cy="23082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Interpretação: </a:t>
            </a:r>
            <a:r>
              <a:rPr lang="en-US" sz="2000">
                <a:solidFill>
                  <a:schemeClr val="tx1"/>
                </a:solidFill>
                <a:latin typeface="Arial" charset="0"/>
                <a:cs typeface="Arial" charset="0"/>
              </a:rPr>
              <a:t>“largura” de níveis.</a:t>
            </a:r>
          </a:p>
          <a:p>
            <a:pPr algn="just" eaLnBrk="1" hangingPunct="1"/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Um fóton emitido numa transição atômica do nível E</a:t>
            </a:r>
            <a:r>
              <a:rPr lang="en-US" sz="2000" b="0" baseline="-25000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 para o E</a:t>
            </a:r>
            <a:r>
              <a:rPr lang="en-US" sz="2000" b="0" baseline="-25000">
                <a:solidFill>
                  <a:schemeClr val="tx1"/>
                </a:solidFill>
                <a:latin typeface="Arial" charset="0"/>
                <a:cs typeface="Arial" charset="0"/>
              </a:rPr>
              <a:t>f</a:t>
            </a:r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 pode ter um valor de energia </a:t>
            </a:r>
            <a:r>
              <a:rPr lang="en-US" sz="2000" i="1">
                <a:solidFill>
                  <a:schemeClr val="tx1"/>
                </a:solidFill>
                <a:latin typeface="Arial" charset="0"/>
                <a:cs typeface="Arial" charset="0"/>
              </a:rPr>
              <a:t>próximo</a:t>
            </a:r>
            <a:r>
              <a:rPr lang="en-US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(não necessariamente idêntico) </a:t>
            </a:r>
            <a:r>
              <a:rPr lang="en-US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a </a:t>
            </a:r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E</a:t>
            </a:r>
            <a:r>
              <a:rPr lang="en-US" sz="2000" b="0" baseline="-25000">
                <a:solidFill>
                  <a:schemeClr val="tx1"/>
                </a:solidFill>
                <a:latin typeface="Arial" charset="0"/>
                <a:cs typeface="Arial" charset="0"/>
              </a:rPr>
              <a:t>i </a:t>
            </a:r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– E</a:t>
            </a:r>
            <a:r>
              <a:rPr lang="en-US" sz="2000" b="0" baseline="-25000">
                <a:solidFill>
                  <a:schemeClr val="tx1"/>
                </a:solidFill>
                <a:latin typeface="Arial" charset="0"/>
                <a:cs typeface="Arial" charset="0"/>
              </a:rPr>
              <a:t>f </a:t>
            </a:r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, dentro de uma </a:t>
            </a:r>
            <a:r>
              <a:rPr lang="en-US" sz="2000" b="0" u="sng">
                <a:solidFill>
                  <a:schemeClr val="tx1"/>
                </a:solidFill>
                <a:latin typeface="Arial" charset="0"/>
                <a:cs typeface="Arial" charset="0"/>
              </a:rPr>
              <a:t>faixa</a:t>
            </a:r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 com largura ~ </a:t>
            </a:r>
            <a:r>
              <a:rPr lang="el-G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h</a:t>
            </a:r>
            <a:r>
              <a:rPr lang="el-GR" sz="2000" b="0">
                <a:solidFill>
                  <a:schemeClr val="tx1"/>
                </a:solidFill>
                <a:latin typeface="Arial" charset="0"/>
                <a:cs typeface="Arial" charset="0"/>
              </a:rPr>
              <a:t>/</a:t>
            </a:r>
            <a:r>
              <a:rPr lang="el-GR" sz="2400" b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τ. </a:t>
            </a:r>
            <a:r>
              <a:rPr lang="el-GR" sz="2000" b="0">
                <a:solidFill>
                  <a:srgbClr val="FF0000"/>
                </a:solidFill>
                <a:latin typeface="Arial" charset="0"/>
                <a:cs typeface="Arial" charset="0"/>
              </a:rPr>
              <a:t>O mesmo vale para absorção.</a:t>
            </a:r>
            <a:endParaRPr lang="en-US" sz="1600" b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364088" y="5256089"/>
            <a:ext cx="352851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l-GR" sz="2000" b="0">
                <a:solidFill>
                  <a:srgbClr val="9B2D1F"/>
                </a:solidFill>
                <a:latin typeface="Arial" charset="0"/>
                <a:cs typeface="Arial" charset="0"/>
              </a:rPr>
              <a:t>Quanto menor a vida média </a:t>
            </a:r>
            <a:r>
              <a:rPr lang="el-GR" sz="2400" b="0">
                <a:latin typeface="Times New Roman" charset="0"/>
                <a:cs typeface="Times New Roman" charset="0"/>
              </a:rPr>
              <a:t>τ</a:t>
            </a:r>
            <a:r>
              <a:rPr lang="el-GR" sz="2400" b="0">
                <a:solidFill>
                  <a:srgbClr val="9B2D1F"/>
                </a:solidFill>
                <a:latin typeface="Arial" charset="0"/>
                <a:cs typeface="Arial" charset="0"/>
              </a:rPr>
              <a:t> </a:t>
            </a:r>
            <a:r>
              <a:rPr lang="el-GR" sz="2000" b="0">
                <a:solidFill>
                  <a:srgbClr val="9B2D1F"/>
                </a:solidFill>
                <a:latin typeface="Arial" charset="0"/>
                <a:cs typeface="Arial" charset="0"/>
              </a:rPr>
              <a:t>de uma transição, mais larga é a linha espectral  correspondente !</a:t>
            </a:r>
            <a:endParaRPr lang="en-US" sz="1800" b="0">
              <a:solidFill>
                <a:srgbClr val="9B2D1F"/>
              </a:solidFill>
              <a:latin typeface="Arial" charset="0"/>
              <a:cs typeface="Arial" charset="0"/>
            </a:endParaRPr>
          </a:p>
        </p:txBody>
      </p: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5940425" y="2032869"/>
            <a:ext cx="2593975" cy="3146425"/>
            <a:chOff x="5940152" y="1787696"/>
            <a:chExt cx="2593955" cy="3146454"/>
          </a:xfrm>
        </p:grpSpPr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t="2" r="46748" b="5472"/>
            <a:stretch>
              <a:fillRect/>
            </a:stretch>
          </p:blipFill>
          <p:spPr bwMode="auto">
            <a:xfrm>
              <a:off x="6028507" y="1787696"/>
              <a:ext cx="2505600" cy="3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0"/>
            <p:cNvSpPr txBox="1">
              <a:spLocks noChangeArrowheads="1"/>
            </p:cNvSpPr>
            <p:nvPr/>
          </p:nvSpPr>
          <p:spPr bwMode="auto">
            <a:xfrm>
              <a:off x="6878047" y="4657151"/>
              <a:ext cx="64628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l-GR" sz="1200" b="0">
                  <a:solidFill>
                    <a:srgbClr val="000000"/>
                  </a:solidFill>
                  <a:latin typeface="Arial" charset="0"/>
                  <a:cs typeface="Arial" charset="0"/>
                </a:rPr>
                <a:t>λ</a:t>
              </a:r>
              <a:r>
                <a:rPr lang="en-US" sz="1200" b="0">
                  <a:solidFill>
                    <a:srgbClr val="000000"/>
                  </a:solidFill>
                  <a:latin typeface="Arial" charset="0"/>
                  <a:cs typeface="Arial" charset="0"/>
                </a:rPr>
                <a:t> (nm)</a:t>
              </a: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 rot="-5400000">
              <a:off x="5537526" y="3759618"/>
              <a:ext cx="111303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b="0">
                  <a:solidFill>
                    <a:schemeClr val="tx1"/>
                  </a:solidFill>
                  <a:latin typeface="Arial" charset="0"/>
                  <a:cs typeface="Arial" charset="0"/>
                </a:rPr>
                <a:t>Intensidade</a:t>
              </a:r>
            </a:p>
          </p:txBody>
        </p:sp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7024688" y="3034581"/>
            <a:ext cx="4539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l-GR" sz="1600">
                <a:solidFill>
                  <a:srgbClr val="FF0000"/>
                </a:solidFill>
                <a:latin typeface="Arial" charset="0"/>
                <a:cs typeface="Arial" charset="0"/>
              </a:rPr>
              <a:t>Δλ</a:t>
            </a:r>
            <a:endParaRPr lang="en-US" sz="160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7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63" name="Text Box 10"/>
          <p:cNvSpPr txBox="1">
            <a:spLocks noChangeArrowheads="1"/>
          </p:cNvSpPr>
          <p:nvPr/>
        </p:nvSpPr>
        <p:spPr bwMode="auto">
          <a:xfrm>
            <a:off x="134616" y="1605274"/>
            <a:ext cx="8856984" cy="60452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360000" rIns="0" bIns="187200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 b="0" dirty="0">
                <a:solidFill>
                  <a:srgbClr val="FF0000"/>
                </a:solidFill>
                <a:latin typeface="Arial" charset="0"/>
                <a:cs typeface="Arial" charset="0"/>
              </a:rPr>
              <a:t>Laser</a:t>
            </a:r>
            <a:r>
              <a:rPr lang="pt-BR" sz="2400" b="0" dirty="0">
                <a:solidFill>
                  <a:schemeClr val="tx1"/>
                </a:solidFill>
                <a:latin typeface="Arial" charset="0"/>
                <a:cs typeface="Arial" charset="0"/>
              </a:rPr>
              <a:t>: </a:t>
            </a:r>
            <a:r>
              <a:rPr lang="pt-BR" sz="2400" i="1" dirty="0">
                <a:solidFill>
                  <a:srgbClr val="FF0000"/>
                </a:solidFill>
                <a:latin typeface="Arial" charset="0"/>
                <a:cs typeface="Arial" charset="0"/>
              </a:rPr>
              <a:t>L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ight </a:t>
            </a:r>
            <a:r>
              <a:rPr lang="pt-BR" sz="24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mplification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by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s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timulated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mission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of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r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adiation</a:t>
            </a:r>
            <a:endParaRPr lang="pt-BR" sz="2400" b="0" i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6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23436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179512" y="2149019"/>
            <a:ext cx="3888432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Em 1916, Einstein percebeu que há </a:t>
            </a:r>
            <a:r>
              <a:rPr lang="pt-BR" sz="2000" i="1">
                <a:solidFill>
                  <a:schemeClr val="tx1"/>
                </a:solidFill>
                <a:latin typeface="Arial" charset="0"/>
                <a:cs typeface="Arial" charset="0"/>
              </a:rPr>
              <a:t>outro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mecanismo para um átomo excitado emitir energia, diferente da emissão espontânea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Um fóton com a mesma frequência da transição pode ‘sacudir’ o átomo, e fazê-lo emitir, de forma análoga a dois osciladores acoplados em ressonância</a:t>
            </a:r>
          </a:p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O fóton emitido é </a:t>
            </a:r>
            <a:r>
              <a:rPr lang="pt-BR" sz="2000" b="0" i="1">
                <a:solidFill>
                  <a:schemeClr val="tx1"/>
                </a:solidFill>
                <a:latin typeface="Arial" charset="0"/>
                <a:cs typeface="Arial" charset="0"/>
              </a:rPr>
              <a:t>idêntico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 (em frequência, fase e direção) ao incidente</a:t>
            </a:r>
          </a:p>
        </p:txBody>
      </p:sp>
      <p:pic>
        <p:nvPicPr>
          <p:cNvPr id="66" name="Imagem 6" descr="Figura 42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6"/>
          <a:stretch>
            <a:fillRect/>
          </a:stretch>
        </p:blipFill>
        <p:spPr bwMode="auto">
          <a:xfrm>
            <a:off x="4572000" y="2581117"/>
            <a:ext cx="3684588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Text Box 10"/>
          <p:cNvSpPr txBox="1">
            <a:spLocks noChangeArrowheads="1"/>
          </p:cNvSpPr>
          <p:nvPr/>
        </p:nvSpPr>
        <p:spPr bwMode="auto">
          <a:xfrm>
            <a:off x="5003800" y="2220754"/>
            <a:ext cx="1439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Emissão:</a:t>
            </a:r>
          </a:p>
        </p:txBody>
      </p:sp>
      <p:pic>
        <p:nvPicPr>
          <p:cNvPr id="68" name="Picture 1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133600"/>
            <a:ext cx="22669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09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3" name="Oval 2" descr="Zig zag"/>
          <p:cNvSpPr>
            <a:spLocks noChangeArrowheads="1"/>
          </p:cNvSpPr>
          <p:nvPr/>
        </p:nvSpPr>
        <p:spPr bwMode="auto">
          <a:xfrm>
            <a:off x="2349500" y="3357562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2451100" y="4081462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21125" y="3092450"/>
            <a:ext cx="47053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Fato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crucial: A chance de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emissão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estimulada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de um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átomo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excitado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é </a:t>
            </a:r>
            <a:r>
              <a:rPr lang="en-US" sz="2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EXATAMENTE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igual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à chance de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absorção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estimulada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de um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átomo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no </a:t>
            </a:r>
            <a:r>
              <a:rPr lang="en-US" sz="2200" b="0" dirty="0" err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estado</a:t>
            </a:r>
            <a:r>
              <a:rPr lang="en-US" sz="2200" b="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fundamental.</a:t>
            </a:r>
          </a:p>
        </p:txBody>
      </p:sp>
      <p:sp>
        <p:nvSpPr>
          <p:cNvPr id="6" name="Freeform 19"/>
          <p:cNvSpPr>
            <a:spLocks/>
          </p:cNvSpPr>
          <p:nvPr/>
        </p:nvSpPr>
        <p:spPr bwMode="auto">
          <a:xfrm>
            <a:off x="990600" y="3840162"/>
            <a:ext cx="728663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1EC235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11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3" name="Freeform 4"/>
          <p:cNvSpPr>
            <a:spLocks/>
          </p:cNvSpPr>
          <p:nvPr/>
        </p:nvSpPr>
        <p:spPr bwMode="auto">
          <a:xfrm>
            <a:off x="1314128" y="3232150"/>
            <a:ext cx="728663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1EC235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685728" y="2698750"/>
            <a:ext cx="5613400" cy="1765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Oval 7" descr="Zig zag"/>
          <p:cNvSpPr>
            <a:spLocks noChangeArrowheads="1"/>
          </p:cNvSpPr>
          <p:nvPr/>
        </p:nvSpPr>
        <p:spPr bwMode="auto">
          <a:xfrm>
            <a:off x="3828728" y="2825750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Oval 8" descr="Zig zag"/>
          <p:cNvSpPr>
            <a:spLocks noChangeArrowheads="1"/>
          </p:cNvSpPr>
          <p:nvPr/>
        </p:nvSpPr>
        <p:spPr bwMode="auto">
          <a:xfrm>
            <a:off x="4971728" y="3702050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Oval 9" descr="Zig zag"/>
          <p:cNvSpPr>
            <a:spLocks noChangeArrowheads="1"/>
          </p:cNvSpPr>
          <p:nvPr/>
        </p:nvSpPr>
        <p:spPr bwMode="auto">
          <a:xfrm>
            <a:off x="6317928" y="2889250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3206428" y="3549650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4311328" y="3689350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6038528" y="3829050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5378128" y="2838450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7410128" y="2990850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7321228" y="3740150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1352228" y="3562350"/>
            <a:ext cx="728663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1EC235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1326828" y="3816350"/>
            <a:ext cx="728663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1EC235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475928" y="4621213"/>
            <a:ext cx="754538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Na condição acima, o que vc espera?</a:t>
            </a:r>
          </a:p>
          <a:p>
            <a:pPr marL="457200" indent="-457200">
              <a:buFont typeface="Arial" charset="0"/>
              <a:buAutoNum type="alphaLcPeriod"/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Mais fótons saem do lado direito do que entram</a:t>
            </a:r>
          </a:p>
          <a:p>
            <a:pPr marL="457200" indent="-457200">
              <a:buFont typeface="Arial" charset="0"/>
              <a:buAutoNum type="alphaLcPeriod"/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</a:rPr>
              <a:t>Menos fótons saem do lado direito do que entram</a:t>
            </a:r>
          </a:p>
          <a:p>
            <a:pPr marL="457200" indent="-457200"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c.  O mesmo número sai</a:t>
            </a:r>
          </a:p>
          <a:p>
            <a:pPr marL="457200" indent="-457200"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d.  Nenhum sai.</a:t>
            </a: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726753" y="1981200"/>
            <a:ext cx="8569647" cy="1095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Tubo de vidro, cheio de átomos, como uma lâmpada de descarga. Alguns excitados e outros não. Fótons incidem pela esquerda</a:t>
            </a:r>
          </a:p>
        </p:txBody>
      </p:sp>
    </p:spTree>
    <p:extLst>
      <p:ext uri="{BB962C8B-B14F-4D97-AF65-F5344CB8AC3E}">
        <p14:creationId xmlns:p14="http://schemas.microsoft.com/office/powerpoint/2010/main" val="353586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90800" y="2147887"/>
            <a:ext cx="5613400" cy="1765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Oval 3" descr="Zig zag"/>
          <p:cNvSpPr>
            <a:spLocks noChangeArrowheads="1"/>
          </p:cNvSpPr>
          <p:nvPr/>
        </p:nvSpPr>
        <p:spPr bwMode="auto">
          <a:xfrm>
            <a:off x="3733800" y="2274887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Oval 4" descr="Zig zag"/>
          <p:cNvSpPr>
            <a:spLocks noChangeArrowheads="1"/>
          </p:cNvSpPr>
          <p:nvPr/>
        </p:nvSpPr>
        <p:spPr bwMode="auto">
          <a:xfrm>
            <a:off x="4876800" y="3151187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Oval 5" descr="Zig zag"/>
          <p:cNvSpPr>
            <a:spLocks noChangeArrowheads="1"/>
          </p:cNvSpPr>
          <p:nvPr/>
        </p:nvSpPr>
        <p:spPr bwMode="auto">
          <a:xfrm>
            <a:off x="6223000" y="2338387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111500" y="2998787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216400" y="3138487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943600" y="3278187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283200" y="2287587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7315200" y="2439987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7226300" y="3189287"/>
            <a:ext cx="393700" cy="3937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387350" y="2630487"/>
            <a:ext cx="8583613" cy="1835150"/>
            <a:chOff x="244" y="832"/>
            <a:chExt cx="5407" cy="1156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192" y="83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44" y="1697"/>
              <a:ext cx="144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b. menos saem</a:t>
              </a:r>
              <a:endParaRPr lang="en-US" sz="2400" b="0" u="sng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6" name="Oval 15" descr="Zig zag"/>
          <p:cNvSpPr>
            <a:spLocks noChangeArrowheads="1"/>
          </p:cNvSpPr>
          <p:nvPr/>
        </p:nvSpPr>
        <p:spPr bwMode="auto">
          <a:xfrm>
            <a:off x="7200900" y="2274887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Oval 16" descr="Zig zag"/>
          <p:cNvSpPr>
            <a:spLocks noChangeArrowheads="1"/>
          </p:cNvSpPr>
          <p:nvPr/>
        </p:nvSpPr>
        <p:spPr bwMode="auto">
          <a:xfrm>
            <a:off x="2971800" y="2833687"/>
            <a:ext cx="685800" cy="685800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1562100" y="2617787"/>
            <a:ext cx="779463" cy="796925"/>
            <a:chOff x="984" y="824"/>
            <a:chExt cx="491" cy="502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16" y="824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000" y="99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984" y="1160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2" name="Line 21"/>
          <p:cNvSpPr>
            <a:spLocks noChangeShapeType="1"/>
          </p:cNvSpPr>
          <p:nvPr/>
        </p:nvSpPr>
        <p:spPr bwMode="auto">
          <a:xfrm flipV="1">
            <a:off x="1333500" y="3621087"/>
            <a:ext cx="118110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3338" y="4614862"/>
            <a:ext cx="677545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3 átoms excitados podem emitir fótons, </a:t>
            </a:r>
          </a:p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6 átomos no estado fundamental vão absorver. </a:t>
            </a:r>
          </a:p>
          <a:p>
            <a:pPr>
              <a:defRPr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Absorção vence.</a:t>
            </a:r>
          </a:p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32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6838" y="2286000"/>
            <a:ext cx="89614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LASER - Light Amplification by Stimulated Emission of Radiation</a:t>
            </a:r>
          </a:p>
          <a:p>
            <a:pPr algn="ctr">
              <a:defRPr/>
            </a:pPr>
            <a:r>
              <a:rPr lang="en-US" sz="2400" b="0">
                <a:solidFill>
                  <a:srgbClr val="FF0000"/>
                </a:solidFill>
                <a:ea typeface="+mn-ea"/>
                <a:cs typeface="+mn-cs"/>
              </a:rPr>
              <a:t>Precisamos “clonar” muitos fótons! </a:t>
            </a:r>
          </a:p>
          <a:p>
            <a:pPr algn="ctr">
              <a:defRPr/>
            </a:pPr>
            <a:endParaRPr lang="en-US" sz="2400" b="0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3125788"/>
            <a:ext cx="54006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u="sng">
                <a:solidFill>
                  <a:srgbClr val="333399"/>
                </a:solidFill>
                <a:latin typeface="Arial" charset="0"/>
                <a:ea typeface="+mn-ea"/>
                <a:cs typeface="+mn-cs"/>
              </a:rPr>
              <a:t>Tres processos, todos importantes: </a:t>
            </a:r>
          </a:p>
          <a:p>
            <a:pPr>
              <a:defRPr/>
            </a:pPr>
            <a:endParaRPr lang="en-US" sz="2400" u="sng">
              <a:solidFill>
                <a:srgbClr val="333399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Line 20"/>
          <p:cNvSpPr>
            <a:spLocks noChangeShapeType="1"/>
          </p:cNvSpPr>
          <p:nvPr/>
        </p:nvSpPr>
        <p:spPr bwMode="auto">
          <a:xfrm>
            <a:off x="4195763" y="4725988"/>
            <a:ext cx="1181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Line 21"/>
          <p:cNvSpPr>
            <a:spLocks noChangeShapeType="1"/>
          </p:cNvSpPr>
          <p:nvPr/>
        </p:nvSpPr>
        <p:spPr bwMode="auto">
          <a:xfrm>
            <a:off x="4170363" y="3760788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Oval 22"/>
          <p:cNvSpPr>
            <a:spLocks noChangeArrowheads="1"/>
          </p:cNvSpPr>
          <p:nvPr/>
        </p:nvSpPr>
        <p:spPr bwMode="auto">
          <a:xfrm>
            <a:off x="4543425" y="3582988"/>
            <a:ext cx="254000" cy="1905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b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</a:t>
            </a: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5419725" y="441325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1</a:t>
            </a:r>
          </a:p>
        </p:txBody>
      </p:sp>
      <p:sp>
        <p:nvSpPr>
          <p:cNvPr id="9" name="Text Box 24"/>
          <p:cNvSpPr txBox="1">
            <a:spLocks noChangeArrowheads="1"/>
          </p:cNvSpPr>
          <p:nvPr/>
        </p:nvSpPr>
        <p:spPr bwMode="auto">
          <a:xfrm>
            <a:off x="5411788" y="35337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2</a:t>
            </a:r>
          </a:p>
        </p:txBody>
      </p:sp>
      <p:sp>
        <p:nvSpPr>
          <p:cNvPr id="10" name="Freeform 25"/>
          <p:cNvSpPr>
            <a:spLocks/>
          </p:cNvSpPr>
          <p:nvPr/>
        </p:nvSpPr>
        <p:spPr bwMode="auto">
          <a:xfrm rot="21091326">
            <a:off x="3641725" y="4214813"/>
            <a:ext cx="728663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0080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Line 26"/>
          <p:cNvSpPr>
            <a:spLocks noChangeShapeType="1"/>
          </p:cNvSpPr>
          <p:nvPr/>
        </p:nvSpPr>
        <p:spPr bwMode="auto">
          <a:xfrm>
            <a:off x="1173163" y="4725988"/>
            <a:ext cx="1181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>
            <a:off x="1147763" y="3760788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Oval 28"/>
          <p:cNvSpPr>
            <a:spLocks noChangeArrowheads="1"/>
          </p:cNvSpPr>
          <p:nvPr/>
        </p:nvSpPr>
        <p:spPr bwMode="auto">
          <a:xfrm>
            <a:off x="1568450" y="4521200"/>
            <a:ext cx="254000" cy="1905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b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</a:t>
            </a: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2376488" y="44354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1</a:t>
            </a:r>
          </a:p>
        </p:txBody>
      </p:sp>
      <p:sp>
        <p:nvSpPr>
          <p:cNvPr id="15" name="Text Box 30"/>
          <p:cNvSpPr txBox="1">
            <a:spLocks noChangeArrowheads="1"/>
          </p:cNvSpPr>
          <p:nvPr/>
        </p:nvSpPr>
        <p:spPr bwMode="auto">
          <a:xfrm>
            <a:off x="2389188" y="35337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2</a:t>
            </a:r>
          </a:p>
        </p:txBody>
      </p:sp>
      <p:sp>
        <p:nvSpPr>
          <p:cNvPr id="16" name="Freeform 31"/>
          <p:cNvSpPr>
            <a:spLocks/>
          </p:cNvSpPr>
          <p:nvPr/>
        </p:nvSpPr>
        <p:spPr bwMode="auto">
          <a:xfrm rot="21091326">
            <a:off x="631825" y="4191000"/>
            <a:ext cx="728663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0080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Line 32"/>
          <p:cNvSpPr>
            <a:spLocks noChangeShapeType="1"/>
          </p:cNvSpPr>
          <p:nvPr/>
        </p:nvSpPr>
        <p:spPr bwMode="auto">
          <a:xfrm flipV="1">
            <a:off x="1739900" y="3740150"/>
            <a:ext cx="0" cy="866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893763" y="5019675"/>
            <a:ext cx="14620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FF0000"/>
                </a:solidFill>
                <a:ea typeface="+mn-ea"/>
                <a:cs typeface="+mn-cs"/>
              </a:rPr>
              <a:t>absorção</a:t>
            </a:r>
          </a:p>
        </p:txBody>
      </p:sp>
      <p:sp>
        <p:nvSpPr>
          <p:cNvPr id="19" name="Freeform 34"/>
          <p:cNvSpPr>
            <a:spLocks/>
          </p:cNvSpPr>
          <p:nvPr/>
        </p:nvSpPr>
        <p:spPr bwMode="auto">
          <a:xfrm rot="21091326">
            <a:off x="5008563" y="4173538"/>
            <a:ext cx="728662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0080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Freeform 35"/>
          <p:cNvSpPr>
            <a:spLocks/>
          </p:cNvSpPr>
          <p:nvPr/>
        </p:nvSpPr>
        <p:spPr bwMode="auto">
          <a:xfrm rot="21091326">
            <a:off x="4981575" y="3929063"/>
            <a:ext cx="728663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0080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1" name="Line 36"/>
          <p:cNvSpPr>
            <a:spLocks noChangeShapeType="1"/>
          </p:cNvSpPr>
          <p:nvPr/>
        </p:nvSpPr>
        <p:spPr bwMode="auto">
          <a:xfrm>
            <a:off x="4675188" y="3776663"/>
            <a:ext cx="0" cy="950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Text Box 37"/>
          <p:cNvSpPr txBox="1">
            <a:spLocks noChangeArrowheads="1"/>
          </p:cNvSpPr>
          <p:nvPr/>
        </p:nvSpPr>
        <p:spPr bwMode="auto">
          <a:xfrm>
            <a:off x="4014788" y="4822825"/>
            <a:ext cx="17129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FF0000"/>
                </a:solidFill>
                <a:ea typeface="+mn-ea"/>
                <a:cs typeface="+mn-cs"/>
              </a:rPr>
              <a:t>emissão </a:t>
            </a:r>
          </a:p>
          <a:p>
            <a:pPr>
              <a:defRPr/>
            </a:pPr>
            <a:r>
              <a:rPr lang="en-US" sz="2400" b="0">
                <a:solidFill>
                  <a:srgbClr val="FF0000"/>
                </a:solidFill>
                <a:ea typeface="+mn-ea"/>
                <a:cs typeface="+mn-cs"/>
              </a:rPr>
              <a:t>estimulada</a:t>
            </a:r>
          </a:p>
        </p:txBody>
      </p:sp>
      <p:sp>
        <p:nvSpPr>
          <p:cNvPr id="23" name="Line 38"/>
          <p:cNvSpPr>
            <a:spLocks noChangeShapeType="1"/>
          </p:cNvSpPr>
          <p:nvPr/>
        </p:nvSpPr>
        <p:spPr bwMode="auto">
          <a:xfrm>
            <a:off x="6989763" y="4725988"/>
            <a:ext cx="1181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4" name="Line 39"/>
          <p:cNvSpPr>
            <a:spLocks noChangeShapeType="1"/>
          </p:cNvSpPr>
          <p:nvPr/>
        </p:nvSpPr>
        <p:spPr bwMode="auto">
          <a:xfrm>
            <a:off x="6964363" y="3760788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5" name="Oval 40"/>
          <p:cNvSpPr>
            <a:spLocks noChangeArrowheads="1"/>
          </p:cNvSpPr>
          <p:nvPr/>
        </p:nvSpPr>
        <p:spPr bwMode="auto">
          <a:xfrm>
            <a:off x="7337425" y="3582988"/>
            <a:ext cx="254000" cy="1905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b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</a:t>
            </a:r>
          </a:p>
        </p:txBody>
      </p:sp>
      <p:sp>
        <p:nvSpPr>
          <p:cNvPr id="26" name="Text Box 41"/>
          <p:cNvSpPr txBox="1">
            <a:spLocks noChangeArrowheads="1"/>
          </p:cNvSpPr>
          <p:nvPr/>
        </p:nvSpPr>
        <p:spPr bwMode="auto">
          <a:xfrm>
            <a:off x="8193088" y="44354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1</a:t>
            </a:r>
          </a:p>
        </p:txBody>
      </p:sp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8205788" y="35337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2</a:t>
            </a:r>
          </a:p>
        </p:txBody>
      </p:sp>
      <p:sp>
        <p:nvSpPr>
          <p:cNvPr id="28" name="Freeform 43"/>
          <p:cNvSpPr>
            <a:spLocks/>
          </p:cNvSpPr>
          <p:nvPr/>
        </p:nvSpPr>
        <p:spPr bwMode="auto">
          <a:xfrm rot="21091326">
            <a:off x="7802563" y="4173538"/>
            <a:ext cx="728662" cy="263525"/>
          </a:xfrm>
          <a:custGeom>
            <a:avLst/>
            <a:gdLst/>
            <a:ahLst/>
            <a:cxnLst>
              <a:cxn ang="0">
                <a:pos x="0" y="148"/>
              </a:cxn>
              <a:cxn ang="0">
                <a:pos x="51" y="2"/>
              </a:cxn>
              <a:cxn ang="0">
                <a:pos x="131" y="163"/>
              </a:cxn>
              <a:cxn ang="0">
                <a:pos x="182" y="17"/>
              </a:cxn>
              <a:cxn ang="0">
                <a:pos x="255" y="155"/>
              </a:cxn>
              <a:cxn ang="0">
                <a:pos x="314" y="24"/>
              </a:cxn>
              <a:cxn ang="0">
                <a:pos x="372" y="104"/>
              </a:cxn>
              <a:cxn ang="0">
                <a:pos x="459" y="112"/>
              </a:cxn>
            </a:cxnLst>
            <a:rect l="0" t="0" r="r" b="b"/>
            <a:pathLst>
              <a:path w="459" h="166">
                <a:moveTo>
                  <a:pt x="0" y="148"/>
                </a:moveTo>
                <a:cubicBezTo>
                  <a:pt x="14" y="74"/>
                  <a:pt x="29" y="0"/>
                  <a:pt x="51" y="2"/>
                </a:cubicBezTo>
                <a:cubicBezTo>
                  <a:pt x="73" y="4"/>
                  <a:pt x="109" y="160"/>
                  <a:pt x="131" y="163"/>
                </a:cubicBezTo>
                <a:cubicBezTo>
                  <a:pt x="153" y="166"/>
                  <a:pt x="161" y="18"/>
                  <a:pt x="182" y="17"/>
                </a:cubicBezTo>
                <a:cubicBezTo>
                  <a:pt x="203" y="16"/>
                  <a:pt x="233" y="154"/>
                  <a:pt x="255" y="155"/>
                </a:cubicBezTo>
                <a:cubicBezTo>
                  <a:pt x="277" y="156"/>
                  <a:pt x="295" y="32"/>
                  <a:pt x="314" y="24"/>
                </a:cubicBezTo>
                <a:cubicBezTo>
                  <a:pt x="333" y="16"/>
                  <a:pt x="348" y="89"/>
                  <a:pt x="372" y="104"/>
                </a:cubicBezTo>
                <a:cubicBezTo>
                  <a:pt x="396" y="119"/>
                  <a:pt x="446" y="111"/>
                  <a:pt x="459" y="112"/>
                </a:cubicBezTo>
              </a:path>
            </a:pathLst>
          </a:custGeom>
          <a:noFill/>
          <a:ln w="38100" cmpd="sng">
            <a:solidFill>
              <a:srgbClr val="0080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9" name="Line 44"/>
          <p:cNvSpPr>
            <a:spLocks noChangeShapeType="1"/>
          </p:cNvSpPr>
          <p:nvPr/>
        </p:nvSpPr>
        <p:spPr bwMode="auto">
          <a:xfrm>
            <a:off x="7469188" y="3776663"/>
            <a:ext cx="0" cy="950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0" name="Text Box 45"/>
          <p:cNvSpPr txBox="1">
            <a:spLocks noChangeArrowheads="1"/>
          </p:cNvSpPr>
          <p:nvPr/>
        </p:nvSpPr>
        <p:spPr bwMode="auto">
          <a:xfrm>
            <a:off x="598488" y="3817938"/>
            <a:ext cx="885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entra</a:t>
            </a:r>
          </a:p>
        </p:txBody>
      </p:sp>
      <p:sp>
        <p:nvSpPr>
          <p:cNvPr id="31" name="Text Box 46"/>
          <p:cNvSpPr txBox="1">
            <a:spLocks noChangeArrowheads="1"/>
          </p:cNvSpPr>
          <p:nvPr/>
        </p:nvSpPr>
        <p:spPr bwMode="auto">
          <a:xfrm>
            <a:off x="1985963" y="3829050"/>
            <a:ext cx="577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sai</a:t>
            </a:r>
          </a:p>
        </p:txBody>
      </p:sp>
      <p:sp>
        <p:nvSpPr>
          <p:cNvPr id="32" name="Text Box 47"/>
          <p:cNvSpPr txBox="1">
            <a:spLocks noChangeArrowheads="1"/>
          </p:cNvSpPr>
          <p:nvPr/>
        </p:nvSpPr>
        <p:spPr bwMode="auto">
          <a:xfrm>
            <a:off x="3716338" y="3795713"/>
            <a:ext cx="885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entra</a:t>
            </a:r>
          </a:p>
        </p:txBody>
      </p:sp>
      <p:sp>
        <p:nvSpPr>
          <p:cNvPr id="33" name="Text Box 48"/>
          <p:cNvSpPr txBox="1">
            <a:spLocks noChangeArrowheads="1"/>
          </p:cNvSpPr>
          <p:nvPr/>
        </p:nvSpPr>
        <p:spPr bwMode="auto">
          <a:xfrm>
            <a:off x="5649913" y="3916363"/>
            <a:ext cx="577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sai</a:t>
            </a:r>
          </a:p>
        </p:txBody>
      </p:sp>
      <p:sp>
        <p:nvSpPr>
          <p:cNvPr id="34" name="Text Box 49"/>
          <p:cNvSpPr txBox="1">
            <a:spLocks noChangeArrowheads="1"/>
          </p:cNvSpPr>
          <p:nvPr/>
        </p:nvSpPr>
        <p:spPr bwMode="auto">
          <a:xfrm>
            <a:off x="6516688" y="3938588"/>
            <a:ext cx="885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entra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7693025" y="3817938"/>
            <a:ext cx="577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sai</a:t>
            </a:r>
          </a:p>
        </p:txBody>
      </p:sp>
      <p:sp>
        <p:nvSpPr>
          <p:cNvPr id="36" name="Text Box 51"/>
          <p:cNvSpPr txBox="1">
            <a:spLocks noChangeArrowheads="1"/>
          </p:cNvSpPr>
          <p:nvPr/>
        </p:nvSpPr>
        <p:spPr bwMode="auto">
          <a:xfrm>
            <a:off x="6764338" y="4821238"/>
            <a:ext cx="2230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0">
                <a:solidFill>
                  <a:srgbClr val="FF0000"/>
                </a:solidFill>
                <a:ea typeface="+mn-ea"/>
                <a:cs typeface="+mn-cs"/>
              </a:rPr>
              <a:t>emissão espontânea</a:t>
            </a:r>
          </a:p>
        </p:txBody>
      </p:sp>
    </p:spTree>
    <p:extLst>
      <p:ext uri="{BB962C8B-B14F-4D97-AF65-F5344CB8AC3E}">
        <p14:creationId xmlns:p14="http://schemas.microsoft.com/office/powerpoint/2010/main" val="386910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2222500"/>
            <a:ext cx="9144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u="sng">
                <a:solidFill>
                  <a:srgbClr val="333399"/>
                </a:solidFill>
                <a:latin typeface="Arial" charset="0"/>
                <a:ea typeface="+mn-ea"/>
                <a:cs typeface="+mn-cs"/>
              </a:rPr>
              <a:t>Requerimentos básicos para um laser:</a:t>
            </a:r>
            <a:r>
              <a:rPr lang="en-US" sz="2400">
                <a:solidFill>
                  <a:srgbClr val="333399"/>
                </a:solidFill>
                <a:latin typeface="Arial" charset="0"/>
                <a:ea typeface="+mn-ea"/>
                <a:cs typeface="+mn-cs"/>
              </a:rPr>
              <a:t> </a:t>
            </a:r>
          </a:p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1) Mais átomos em um nível superior que em um inferior</a:t>
            </a:r>
          </a:p>
          <a:p>
            <a:pPr>
              <a:defRPr/>
            </a:pPr>
            <a:r>
              <a:rPr lang="en-US" sz="2400" b="0">
                <a:solidFill>
                  <a:srgbClr val="FF0000"/>
                </a:solidFill>
                <a:ea typeface="+mn-ea"/>
                <a:cs typeface="+mn-cs"/>
              </a:rPr>
              <a:t>(“Inversão de População”)</a:t>
            </a: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  </a:t>
            </a:r>
            <a:r>
              <a:rPr lang="en-US" sz="2400" b="0" i="1">
                <a:solidFill>
                  <a:srgbClr val="000000"/>
                </a:solidFill>
                <a:ea typeface="+mn-ea"/>
                <a:cs typeface="+mn-cs"/>
              </a:rPr>
              <a:t> (essa é a parte difícil ! )</a:t>
            </a:r>
          </a:p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  <a:p>
            <a:pPr>
              <a:defRPr/>
            </a:pPr>
            <a:endParaRPr lang="en-US" sz="2400" b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  <a:p>
            <a:pPr>
              <a:defRPr/>
            </a:pPr>
            <a:r>
              <a: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2) Um método para reciclar os fótons para produzir mais clones (“feedback”)   </a:t>
            </a:r>
            <a:r>
              <a:rPr lang="en-US" sz="2400" b="0" i="1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(espelhos) </a:t>
            </a:r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2273300" y="3473450"/>
            <a:ext cx="4278313" cy="1270000"/>
            <a:chOff x="1432" y="2873"/>
            <a:chExt cx="2695" cy="800"/>
          </a:xfrm>
        </p:grpSpPr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432" y="2873"/>
              <a:ext cx="2695" cy="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" name="Oval 7" descr="Zig zag"/>
            <p:cNvSpPr>
              <a:spLocks noChangeArrowheads="1"/>
            </p:cNvSpPr>
            <p:nvPr/>
          </p:nvSpPr>
          <p:spPr bwMode="auto">
            <a:xfrm>
              <a:off x="1981" y="2931"/>
              <a:ext cx="329" cy="310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Oval 8" descr="Zig zag"/>
            <p:cNvSpPr>
              <a:spLocks noChangeArrowheads="1"/>
            </p:cNvSpPr>
            <p:nvPr/>
          </p:nvSpPr>
          <p:spPr bwMode="auto">
            <a:xfrm>
              <a:off x="2530" y="3328"/>
              <a:ext cx="329" cy="310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Oval 9" descr="Zig zag"/>
            <p:cNvSpPr>
              <a:spLocks noChangeArrowheads="1"/>
            </p:cNvSpPr>
            <p:nvPr/>
          </p:nvSpPr>
          <p:spPr bwMode="auto">
            <a:xfrm>
              <a:off x="3176" y="2959"/>
              <a:ext cx="329" cy="311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1682" y="3259"/>
              <a:ext cx="189" cy="17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2212" y="3322"/>
              <a:ext cx="189" cy="17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3042" y="3385"/>
              <a:ext cx="189" cy="179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Oval 13"/>
            <p:cNvSpPr>
              <a:spLocks noChangeArrowheads="1"/>
            </p:cNvSpPr>
            <p:nvPr/>
          </p:nvSpPr>
          <p:spPr bwMode="auto">
            <a:xfrm>
              <a:off x="2725" y="2936"/>
              <a:ext cx="189" cy="179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3700" y="3005"/>
              <a:ext cx="189" cy="179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3658" y="3345"/>
              <a:ext cx="189" cy="17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Oval 16" descr="Zig zag"/>
            <p:cNvSpPr>
              <a:spLocks noChangeArrowheads="1"/>
            </p:cNvSpPr>
            <p:nvPr/>
          </p:nvSpPr>
          <p:spPr bwMode="auto">
            <a:xfrm>
              <a:off x="3645" y="2931"/>
              <a:ext cx="330" cy="310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Oval 17" descr="Zig zag"/>
            <p:cNvSpPr>
              <a:spLocks noChangeArrowheads="1"/>
            </p:cNvSpPr>
            <p:nvPr/>
          </p:nvSpPr>
          <p:spPr bwMode="auto">
            <a:xfrm>
              <a:off x="1615" y="3184"/>
              <a:ext cx="329" cy="311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Oval 18" descr="Zig zag"/>
            <p:cNvSpPr>
              <a:spLocks noChangeArrowheads="1"/>
            </p:cNvSpPr>
            <p:nvPr/>
          </p:nvSpPr>
          <p:spPr bwMode="auto">
            <a:xfrm>
              <a:off x="2978" y="3297"/>
              <a:ext cx="329" cy="311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" name="Oval 19" descr="Zig zag"/>
            <p:cNvSpPr>
              <a:spLocks noChangeArrowheads="1"/>
            </p:cNvSpPr>
            <p:nvPr/>
          </p:nvSpPr>
          <p:spPr bwMode="auto">
            <a:xfrm>
              <a:off x="2661" y="2888"/>
              <a:ext cx="329" cy="311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06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952500" y="1701800"/>
            <a:ext cx="7664450" cy="2241550"/>
            <a:chOff x="600" y="1072"/>
            <a:chExt cx="4828" cy="1412"/>
          </a:xfrm>
        </p:grpSpPr>
        <p:sp>
          <p:nvSpPr>
            <p:cNvPr id="4" name="Freeform 4"/>
            <p:cNvSpPr>
              <a:spLocks/>
            </p:cNvSpPr>
            <p:nvPr/>
          </p:nvSpPr>
          <p:spPr bwMode="auto">
            <a:xfrm>
              <a:off x="4944" y="127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600" y="1376"/>
              <a:ext cx="491" cy="502"/>
              <a:chOff x="984" y="824"/>
              <a:chExt cx="491" cy="502"/>
            </a:xfrm>
          </p:grpSpPr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1016" y="824"/>
                <a:ext cx="459" cy="166"/>
              </a:xfrm>
              <a:custGeom>
                <a:avLst/>
                <a:gdLst/>
                <a:ahLst/>
                <a:cxnLst>
                  <a:cxn ang="0">
                    <a:pos x="0" y="148"/>
                  </a:cxn>
                  <a:cxn ang="0">
                    <a:pos x="51" y="2"/>
                  </a:cxn>
                  <a:cxn ang="0">
                    <a:pos x="131" y="163"/>
                  </a:cxn>
                  <a:cxn ang="0">
                    <a:pos x="182" y="17"/>
                  </a:cxn>
                  <a:cxn ang="0">
                    <a:pos x="255" y="155"/>
                  </a:cxn>
                  <a:cxn ang="0">
                    <a:pos x="314" y="24"/>
                  </a:cxn>
                  <a:cxn ang="0">
                    <a:pos x="372" y="104"/>
                  </a:cxn>
                  <a:cxn ang="0">
                    <a:pos x="459" y="112"/>
                  </a:cxn>
                </a:cxnLst>
                <a:rect l="0" t="0" r="r" b="b"/>
                <a:pathLst>
                  <a:path w="459" h="166">
                    <a:moveTo>
                      <a:pt x="0" y="148"/>
                    </a:moveTo>
                    <a:cubicBezTo>
                      <a:pt x="14" y="74"/>
                      <a:pt x="29" y="0"/>
                      <a:pt x="51" y="2"/>
                    </a:cubicBezTo>
                    <a:cubicBezTo>
                      <a:pt x="73" y="4"/>
                      <a:pt x="109" y="160"/>
                      <a:pt x="131" y="163"/>
                    </a:cubicBezTo>
                    <a:cubicBezTo>
                      <a:pt x="153" y="166"/>
                      <a:pt x="161" y="18"/>
                      <a:pt x="182" y="17"/>
                    </a:cubicBezTo>
                    <a:cubicBezTo>
                      <a:pt x="203" y="16"/>
                      <a:pt x="233" y="154"/>
                      <a:pt x="255" y="155"/>
                    </a:cubicBezTo>
                    <a:cubicBezTo>
                      <a:pt x="277" y="156"/>
                      <a:pt x="295" y="32"/>
                      <a:pt x="314" y="24"/>
                    </a:cubicBezTo>
                    <a:cubicBezTo>
                      <a:pt x="333" y="16"/>
                      <a:pt x="348" y="89"/>
                      <a:pt x="372" y="104"/>
                    </a:cubicBezTo>
                    <a:cubicBezTo>
                      <a:pt x="396" y="119"/>
                      <a:pt x="446" y="111"/>
                      <a:pt x="459" y="112"/>
                    </a:cubicBezTo>
                  </a:path>
                </a:pathLst>
              </a:custGeom>
              <a:noFill/>
              <a:ln w="38100" cmpd="sng">
                <a:solidFill>
                  <a:srgbClr val="1EC235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1000" y="992"/>
                <a:ext cx="459" cy="166"/>
              </a:xfrm>
              <a:custGeom>
                <a:avLst/>
                <a:gdLst/>
                <a:ahLst/>
                <a:cxnLst>
                  <a:cxn ang="0">
                    <a:pos x="0" y="148"/>
                  </a:cxn>
                  <a:cxn ang="0">
                    <a:pos x="51" y="2"/>
                  </a:cxn>
                  <a:cxn ang="0">
                    <a:pos x="131" y="163"/>
                  </a:cxn>
                  <a:cxn ang="0">
                    <a:pos x="182" y="17"/>
                  </a:cxn>
                  <a:cxn ang="0">
                    <a:pos x="255" y="155"/>
                  </a:cxn>
                  <a:cxn ang="0">
                    <a:pos x="314" y="24"/>
                  </a:cxn>
                  <a:cxn ang="0">
                    <a:pos x="372" y="104"/>
                  </a:cxn>
                  <a:cxn ang="0">
                    <a:pos x="459" y="112"/>
                  </a:cxn>
                </a:cxnLst>
                <a:rect l="0" t="0" r="r" b="b"/>
                <a:pathLst>
                  <a:path w="459" h="166">
                    <a:moveTo>
                      <a:pt x="0" y="148"/>
                    </a:moveTo>
                    <a:cubicBezTo>
                      <a:pt x="14" y="74"/>
                      <a:pt x="29" y="0"/>
                      <a:pt x="51" y="2"/>
                    </a:cubicBezTo>
                    <a:cubicBezTo>
                      <a:pt x="73" y="4"/>
                      <a:pt x="109" y="160"/>
                      <a:pt x="131" y="163"/>
                    </a:cubicBezTo>
                    <a:cubicBezTo>
                      <a:pt x="153" y="166"/>
                      <a:pt x="161" y="18"/>
                      <a:pt x="182" y="17"/>
                    </a:cubicBezTo>
                    <a:cubicBezTo>
                      <a:pt x="203" y="16"/>
                      <a:pt x="233" y="154"/>
                      <a:pt x="255" y="155"/>
                    </a:cubicBezTo>
                    <a:cubicBezTo>
                      <a:pt x="277" y="156"/>
                      <a:pt x="295" y="32"/>
                      <a:pt x="314" y="24"/>
                    </a:cubicBezTo>
                    <a:cubicBezTo>
                      <a:pt x="333" y="16"/>
                      <a:pt x="348" y="89"/>
                      <a:pt x="372" y="104"/>
                    </a:cubicBezTo>
                    <a:cubicBezTo>
                      <a:pt x="396" y="119"/>
                      <a:pt x="446" y="111"/>
                      <a:pt x="459" y="112"/>
                    </a:cubicBezTo>
                  </a:path>
                </a:pathLst>
              </a:custGeom>
              <a:noFill/>
              <a:ln w="38100" cmpd="sng">
                <a:solidFill>
                  <a:srgbClr val="1EC235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7" name="Freeform 8"/>
              <p:cNvSpPr>
                <a:spLocks/>
              </p:cNvSpPr>
              <p:nvPr/>
            </p:nvSpPr>
            <p:spPr bwMode="auto">
              <a:xfrm>
                <a:off x="984" y="1160"/>
                <a:ext cx="459" cy="166"/>
              </a:xfrm>
              <a:custGeom>
                <a:avLst/>
                <a:gdLst/>
                <a:ahLst/>
                <a:cxnLst>
                  <a:cxn ang="0">
                    <a:pos x="0" y="148"/>
                  </a:cxn>
                  <a:cxn ang="0">
                    <a:pos x="51" y="2"/>
                  </a:cxn>
                  <a:cxn ang="0">
                    <a:pos x="131" y="163"/>
                  </a:cxn>
                  <a:cxn ang="0">
                    <a:pos x="182" y="17"/>
                  </a:cxn>
                  <a:cxn ang="0">
                    <a:pos x="255" y="155"/>
                  </a:cxn>
                  <a:cxn ang="0">
                    <a:pos x="314" y="24"/>
                  </a:cxn>
                  <a:cxn ang="0">
                    <a:pos x="372" y="104"/>
                  </a:cxn>
                  <a:cxn ang="0">
                    <a:pos x="459" y="112"/>
                  </a:cxn>
                </a:cxnLst>
                <a:rect l="0" t="0" r="r" b="b"/>
                <a:pathLst>
                  <a:path w="459" h="166">
                    <a:moveTo>
                      <a:pt x="0" y="148"/>
                    </a:moveTo>
                    <a:cubicBezTo>
                      <a:pt x="14" y="74"/>
                      <a:pt x="29" y="0"/>
                      <a:pt x="51" y="2"/>
                    </a:cubicBezTo>
                    <a:cubicBezTo>
                      <a:pt x="73" y="4"/>
                      <a:pt x="109" y="160"/>
                      <a:pt x="131" y="163"/>
                    </a:cubicBezTo>
                    <a:cubicBezTo>
                      <a:pt x="153" y="166"/>
                      <a:pt x="161" y="18"/>
                      <a:pt x="182" y="17"/>
                    </a:cubicBezTo>
                    <a:cubicBezTo>
                      <a:pt x="203" y="16"/>
                      <a:pt x="233" y="154"/>
                      <a:pt x="255" y="155"/>
                    </a:cubicBezTo>
                    <a:cubicBezTo>
                      <a:pt x="277" y="156"/>
                      <a:pt x="295" y="32"/>
                      <a:pt x="314" y="24"/>
                    </a:cubicBezTo>
                    <a:cubicBezTo>
                      <a:pt x="333" y="16"/>
                      <a:pt x="348" y="89"/>
                      <a:pt x="372" y="104"/>
                    </a:cubicBezTo>
                    <a:cubicBezTo>
                      <a:pt x="396" y="119"/>
                      <a:pt x="446" y="111"/>
                      <a:pt x="459" y="112"/>
                    </a:cubicBezTo>
                  </a:path>
                </a:pathLst>
              </a:custGeom>
              <a:noFill/>
              <a:ln w="38100" cmpd="sng">
                <a:solidFill>
                  <a:srgbClr val="1EC235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4936" y="143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4928" y="159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4920" y="175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912" y="191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10" name="Group 13"/>
            <p:cNvGrpSpPr>
              <a:grpSpLocks/>
            </p:cNvGrpSpPr>
            <p:nvPr/>
          </p:nvGrpSpPr>
          <p:grpSpPr bwMode="auto">
            <a:xfrm>
              <a:off x="1264" y="1072"/>
              <a:ext cx="3536" cy="1112"/>
              <a:chOff x="1264" y="1160"/>
              <a:chExt cx="3536" cy="1112"/>
            </a:xfrm>
          </p:grpSpPr>
          <p:sp>
            <p:nvSpPr>
              <p:cNvPr id="12" name="Rectangle 14"/>
              <p:cNvSpPr>
                <a:spLocks noChangeArrowheads="1"/>
              </p:cNvSpPr>
              <p:nvPr/>
            </p:nvSpPr>
            <p:spPr bwMode="auto">
              <a:xfrm>
                <a:off x="1264" y="1160"/>
                <a:ext cx="3536" cy="11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3" name="Oval 15" descr="Zig zag"/>
              <p:cNvSpPr>
                <a:spLocks noChangeArrowheads="1"/>
              </p:cNvSpPr>
              <p:nvPr/>
            </p:nvSpPr>
            <p:spPr bwMode="auto">
              <a:xfrm>
                <a:off x="1984" y="1240"/>
                <a:ext cx="432" cy="432"/>
              </a:xfrm>
              <a:prstGeom prst="ellipse">
                <a:avLst/>
              </a:prstGeom>
              <a:pattFill prst="zigZag">
                <a:fgClr>
                  <a:schemeClr val="accent1"/>
                </a:fgClr>
                <a:bgClr>
                  <a:schemeClr val="bg2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4" name="Oval 16" descr="Zig zag"/>
              <p:cNvSpPr>
                <a:spLocks noChangeArrowheads="1"/>
              </p:cNvSpPr>
              <p:nvPr/>
            </p:nvSpPr>
            <p:spPr bwMode="auto">
              <a:xfrm>
                <a:off x="2704" y="1792"/>
                <a:ext cx="432" cy="432"/>
              </a:xfrm>
              <a:prstGeom prst="ellipse">
                <a:avLst/>
              </a:prstGeom>
              <a:pattFill prst="zigZag">
                <a:fgClr>
                  <a:schemeClr val="accent1"/>
                </a:fgClr>
                <a:bgClr>
                  <a:schemeClr val="bg2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5" name="Oval 17" descr="Zig zag"/>
              <p:cNvSpPr>
                <a:spLocks noChangeArrowheads="1"/>
              </p:cNvSpPr>
              <p:nvPr/>
            </p:nvSpPr>
            <p:spPr bwMode="auto">
              <a:xfrm>
                <a:off x="3552" y="1280"/>
                <a:ext cx="432" cy="432"/>
              </a:xfrm>
              <a:prstGeom prst="ellipse">
                <a:avLst/>
              </a:prstGeom>
              <a:pattFill prst="zigZag">
                <a:fgClr>
                  <a:schemeClr val="accent1"/>
                </a:fgClr>
                <a:bgClr>
                  <a:schemeClr val="bg2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6" name="Oval 18"/>
              <p:cNvSpPr>
                <a:spLocks noChangeArrowheads="1"/>
              </p:cNvSpPr>
              <p:nvPr/>
            </p:nvSpPr>
            <p:spPr bwMode="auto">
              <a:xfrm>
                <a:off x="1592" y="1696"/>
                <a:ext cx="248" cy="24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7" name="Oval 19"/>
              <p:cNvSpPr>
                <a:spLocks noChangeArrowheads="1"/>
              </p:cNvSpPr>
              <p:nvPr/>
            </p:nvSpPr>
            <p:spPr bwMode="auto">
              <a:xfrm>
                <a:off x="2288" y="1784"/>
                <a:ext cx="248" cy="24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8" name="Oval 20"/>
              <p:cNvSpPr>
                <a:spLocks noChangeArrowheads="1"/>
              </p:cNvSpPr>
              <p:nvPr/>
            </p:nvSpPr>
            <p:spPr bwMode="auto">
              <a:xfrm>
                <a:off x="3376" y="1872"/>
                <a:ext cx="248" cy="24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9" name="Oval 21"/>
              <p:cNvSpPr>
                <a:spLocks noChangeArrowheads="1"/>
              </p:cNvSpPr>
              <p:nvPr/>
            </p:nvSpPr>
            <p:spPr bwMode="auto">
              <a:xfrm>
                <a:off x="2960" y="1248"/>
                <a:ext cx="248" cy="24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" name="Oval 22"/>
              <p:cNvSpPr>
                <a:spLocks noChangeArrowheads="1"/>
              </p:cNvSpPr>
              <p:nvPr/>
            </p:nvSpPr>
            <p:spPr bwMode="auto">
              <a:xfrm>
                <a:off x="4240" y="1344"/>
                <a:ext cx="248" cy="24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1" name="Oval 23"/>
              <p:cNvSpPr>
                <a:spLocks noChangeArrowheads="1"/>
              </p:cNvSpPr>
              <p:nvPr/>
            </p:nvSpPr>
            <p:spPr bwMode="auto">
              <a:xfrm>
                <a:off x="4184" y="1816"/>
                <a:ext cx="248" cy="24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2" name="Oval 24" descr="Zig zag"/>
              <p:cNvSpPr>
                <a:spLocks noChangeArrowheads="1"/>
              </p:cNvSpPr>
              <p:nvPr/>
            </p:nvSpPr>
            <p:spPr bwMode="auto">
              <a:xfrm>
                <a:off x="4168" y="1240"/>
                <a:ext cx="432" cy="432"/>
              </a:xfrm>
              <a:prstGeom prst="ellipse">
                <a:avLst/>
              </a:prstGeom>
              <a:pattFill prst="zigZag">
                <a:fgClr>
                  <a:schemeClr val="accent1"/>
                </a:fgClr>
                <a:bgClr>
                  <a:schemeClr val="bg2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3" name="Oval 25" descr="Zig zag"/>
              <p:cNvSpPr>
                <a:spLocks noChangeArrowheads="1"/>
              </p:cNvSpPr>
              <p:nvPr/>
            </p:nvSpPr>
            <p:spPr bwMode="auto">
              <a:xfrm>
                <a:off x="1504" y="1592"/>
                <a:ext cx="432" cy="432"/>
              </a:xfrm>
              <a:prstGeom prst="ellipse">
                <a:avLst/>
              </a:prstGeom>
              <a:pattFill prst="zigZag">
                <a:fgClr>
                  <a:schemeClr val="accent1"/>
                </a:fgClr>
                <a:bgClr>
                  <a:schemeClr val="bg2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4" name="Oval 26" descr="Zig zag"/>
              <p:cNvSpPr>
                <a:spLocks noChangeArrowheads="1"/>
              </p:cNvSpPr>
              <p:nvPr/>
            </p:nvSpPr>
            <p:spPr bwMode="auto">
              <a:xfrm>
                <a:off x="3280" y="1768"/>
                <a:ext cx="432" cy="432"/>
              </a:xfrm>
              <a:prstGeom prst="ellipse">
                <a:avLst/>
              </a:prstGeom>
              <a:pattFill prst="zigZag">
                <a:fgClr>
                  <a:schemeClr val="accent1"/>
                </a:fgClr>
                <a:bgClr>
                  <a:schemeClr val="bg2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Text Box 27"/>
            <p:cNvSpPr txBox="1">
              <a:spLocks noChangeArrowheads="1"/>
            </p:cNvSpPr>
            <p:nvPr/>
          </p:nvSpPr>
          <p:spPr bwMode="auto">
            <a:xfrm>
              <a:off x="975" y="2193"/>
              <a:ext cx="445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N</a:t>
              </a:r>
              <a:r>
                <a:rPr lang="en-US" sz="2400" b="0" baseline="-2500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sup</a:t>
              </a:r>
              <a:r>
                <a: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 &gt; N</a:t>
              </a:r>
              <a:r>
                <a:rPr lang="en-US" sz="2400" b="0" baseline="-2500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inf</a:t>
              </a:r>
              <a:r>
                <a: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,   (mais se reproduzem do que somem) </a:t>
              </a:r>
            </a:p>
          </p:txBody>
        </p:sp>
      </p:grpSp>
      <p:grpSp>
        <p:nvGrpSpPr>
          <p:cNvPr id="28" name="Group 28"/>
          <p:cNvGrpSpPr>
            <a:grpSpLocks/>
          </p:cNvGrpSpPr>
          <p:nvPr/>
        </p:nvGrpSpPr>
        <p:grpSpPr bwMode="auto">
          <a:xfrm>
            <a:off x="635000" y="4343400"/>
            <a:ext cx="7599363" cy="2254250"/>
            <a:chOff x="400" y="2736"/>
            <a:chExt cx="4787" cy="1420"/>
          </a:xfrm>
        </p:grpSpPr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>
              <a:off x="1064" y="2736"/>
              <a:ext cx="3536" cy="11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" name="Oval 30" descr="Zig zag"/>
            <p:cNvSpPr>
              <a:spLocks noChangeArrowheads="1"/>
            </p:cNvSpPr>
            <p:nvPr/>
          </p:nvSpPr>
          <p:spPr bwMode="auto">
            <a:xfrm>
              <a:off x="1784" y="2816"/>
              <a:ext cx="432" cy="432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1" name="Oval 31" descr="Zig zag"/>
            <p:cNvSpPr>
              <a:spLocks noChangeArrowheads="1"/>
            </p:cNvSpPr>
            <p:nvPr/>
          </p:nvSpPr>
          <p:spPr bwMode="auto">
            <a:xfrm>
              <a:off x="2504" y="3368"/>
              <a:ext cx="432" cy="432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392" y="3272"/>
              <a:ext cx="248" cy="24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2088" y="3360"/>
              <a:ext cx="248" cy="24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3176" y="3448"/>
              <a:ext cx="248" cy="24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2760" y="2824"/>
              <a:ext cx="248" cy="24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4040" y="2920"/>
              <a:ext cx="248" cy="24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3984" y="3392"/>
              <a:ext cx="248" cy="24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8" name="Oval 38" descr="Zig zag"/>
            <p:cNvSpPr>
              <a:spLocks noChangeArrowheads="1"/>
            </p:cNvSpPr>
            <p:nvPr/>
          </p:nvSpPr>
          <p:spPr bwMode="auto">
            <a:xfrm>
              <a:off x="1304" y="3168"/>
              <a:ext cx="432" cy="432"/>
            </a:xfrm>
            <a:prstGeom prst="ellipse">
              <a:avLst/>
            </a:prstGeom>
            <a:pattFill prst="zigZag">
              <a:fgClr>
                <a:schemeClr val="accent1"/>
              </a:fgClr>
              <a:bgClr>
                <a:schemeClr val="bg2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9" name="Group 39"/>
            <p:cNvGrpSpPr>
              <a:grpSpLocks/>
            </p:cNvGrpSpPr>
            <p:nvPr/>
          </p:nvGrpSpPr>
          <p:grpSpPr bwMode="auto">
            <a:xfrm>
              <a:off x="400" y="3032"/>
              <a:ext cx="491" cy="502"/>
              <a:chOff x="984" y="824"/>
              <a:chExt cx="491" cy="502"/>
            </a:xfrm>
          </p:grpSpPr>
          <p:sp>
            <p:nvSpPr>
              <p:cNvPr id="43" name="Freeform 40"/>
              <p:cNvSpPr>
                <a:spLocks/>
              </p:cNvSpPr>
              <p:nvPr/>
            </p:nvSpPr>
            <p:spPr bwMode="auto">
              <a:xfrm>
                <a:off x="1016" y="824"/>
                <a:ext cx="459" cy="166"/>
              </a:xfrm>
              <a:custGeom>
                <a:avLst/>
                <a:gdLst/>
                <a:ahLst/>
                <a:cxnLst>
                  <a:cxn ang="0">
                    <a:pos x="0" y="148"/>
                  </a:cxn>
                  <a:cxn ang="0">
                    <a:pos x="51" y="2"/>
                  </a:cxn>
                  <a:cxn ang="0">
                    <a:pos x="131" y="163"/>
                  </a:cxn>
                  <a:cxn ang="0">
                    <a:pos x="182" y="17"/>
                  </a:cxn>
                  <a:cxn ang="0">
                    <a:pos x="255" y="155"/>
                  </a:cxn>
                  <a:cxn ang="0">
                    <a:pos x="314" y="24"/>
                  </a:cxn>
                  <a:cxn ang="0">
                    <a:pos x="372" y="104"/>
                  </a:cxn>
                  <a:cxn ang="0">
                    <a:pos x="459" y="112"/>
                  </a:cxn>
                </a:cxnLst>
                <a:rect l="0" t="0" r="r" b="b"/>
                <a:pathLst>
                  <a:path w="459" h="166">
                    <a:moveTo>
                      <a:pt x="0" y="148"/>
                    </a:moveTo>
                    <a:cubicBezTo>
                      <a:pt x="14" y="74"/>
                      <a:pt x="29" y="0"/>
                      <a:pt x="51" y="2"/>
                    </a:cubicBezTo>
                    <a:cubicBezTo>
                      <a:pt x="73" y="4"/>
                      <a:pt x="109" y="160"/>
                      <a:pt x="131" y="163"/>
                    </a:cubicBezTo>
                    <a:cubicBezTo>
                      <a:pt x="153" y="166"/>
                      <a:pt x="161" y="18"/>
                      <a:pt x="182" y="17"/>
                    </a:cubicBezTo>
                    <a:cubicBezTo>
                      <a:pt x="203" y="16"/>
                      <a:pt x="233" y="154"/>
                      <a:pt x="255" y="155"/>
                    </a:cubicBezTo>
                    <a:cubicBezTo>
                      <a:pt x="277" y="156"/>
                      <a:pt x="295" y="32"/>
                      <a:pt x="314" y="24"/>
                    </a:cubicBezTo>
                    <a:cubicBezTo>
                      <a:pt x="333" y="16"/>
                      <a:pt x="348" y="89"/>
                      <a:pt x="372" y="104"/>
                    </a:cubicBezTo>
                    <a:cubicBezTo>
                      <a:pt x="396" y="119"/>
                      <a:pt x="446" y="111"/>
                      <a:pt x="459" y="112"/>
                    </a:cubicBezTo>
                  </a:path>
                </a:pathLst>
              </a:custGeom>
              <a:noFill/>
              <a:ln w="38100" cmpd="sng">
                <a:solidFill>
                  <a:srgbClr val="1EC235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4" name="Freeform 41"/>
              <p:cNvSpPr>
                <a:spLocks/>
              </p:cNvSpPr>
              <p:nvPr/>
            </p:nvSpPr>
            <p:spPr bwMode="auto">
              <a:xfrm>
                <a:off x="1000" y="992"/>
                <a:ext cx="459" cy="166"/>
              </a:xfrm>
              <a:custGeom>
                <a:avLst/>
                <a:gdLst/>
                <a:ahLst/>
                <a:cxnLst>
                  <a:cxn ang="0">
                    <a:pos x="0" y="148"/>
                  </a:cxn>
                  <a:cxn ang="0">
                    <a:pos x="51" y="2"/>
                  </a:cxn>
                  <a:cxn ang="0">
                    <a:pos x="131" y="163"/>
                  </a:cxn>
                  <a:cxn ang="0">
                    <a:pos x="182" y="17"/>
                  </a:cxn>
                  <a:cxn ang="0">
                    <a:pos x="255" y="155"/>
                  </a:cxn>
                  <a:cxn ang="0">
                    <a:pos x="314" y="24"/>
                  </a:cxn>
                  <a:cxn ang="0">
                    <a:pos x="372" y="104"/>
                  </a:cxn>
                  <a:cxn ang="0">
                    <a:pos x="459" y="112"/>
                  </a:cxn>
                </a:cxnLst>
                <a:rect l="0" t="0" r="r" b="b"/>
                <a:pathLst>
                  <a:path w="459" h="166">
                    <a:moveTo>
                      <a:pt x="0" y="148"/>
                    </a:moveTo>
                    <a:cubicBezTo>
                      <a:pt x="14" y="74"/>
                      <a:pt x="29" y="0"/>
                      <a:pt x="51" y="2"/>
                    </a:cubicBezTo>
                    <a:cubicBezTo>
                      <a:pt x="73" y="4"/>
                      <a:pt x="109" y="160"/>
                      <a:pt x="131" y="163"/>
                    </a:cubicBezTo>
                    <a:cubicBezTo>
                      <a:pt x="153" y="166"/>
                      <a:pt x="161" y="18"/>
                      <a:pt x="182" y="17"/>
                    </a:cubicBezTo>
                    <a:cubicBezTo>
                      <a:pt x="203" y="16"/>
                      <a:pt x="233" y="154"/>
                      <a:pt x="255" y="155"/>
                    </a:cubicBezTo>
                    <a:cubicBezTo>
                      <a:pt x="277" y="156"/>
                      <a:pt x="295" y="32"/>
                      <a:pt x="314" y="24"/>
                    </a:cubicBezTo>
                    <a:cubicBezTo>
                      <a:pt x="333" y="16"/>
                      <a:pt x="348" y="89"/>
                      <a:pt x="372" y="104"/>
                    </a:cubicBezTo>
                    <a:cubicBezTo>
                      <a:pt x="396" y="119"/>
                      <a:pt x="446" y="111"/>
                      <a:pt x="459" y="112"/>
                    </a:cubicBezTo>
                  </a:path>
                </a:pathLst>
              </a:custGeom>
              <a:noFill/>
              <a:ln w="38100" cmpd="sng">
                <a:solidFill>
                  <a:srgbClr val="1EC235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5" name="Freeform 42"/>
              <p:cNvSpPr>
                <a:spLocks/>
              </p:cNvSpPr>
              <p:nvPr/>
            </p:nvSpPr>
            <p:spPr bwMode="auto">
              <a:xfrm>
                <a:off x="984" y="1160"/>
                <a:ext cx="459" cy="166"/>
              </a:xfrm>
              <a:custGeom>
                <a:avLst/>
                <a:gdLst/>
                <a:ahLst/>
                <a:cxnLst>
                  <a:cxn ang="0">
                    <a:pos x="0" y="148"/>
                  </a:cxn>
                  <a:cxn ang="0">
                    <a:pos x="51" y="2"/>
                  </a:cxn>
                  <a:cxn ang="0">
                    <a:pos x="131" y="163"/>
                  </a:cxn>
                  <a:cxn ang="0">
                    <a:pos x="182" y="17"/>
                  </a:cxn>
                  <a:cxn ang="0">
                    <a:pos x="255" y="155"/>
                  </a:cxn>
                  <a:cxn ang="0">
                    <a:pos x="314" y="24"/>
                  </a:cxn>
                  <a:cxn ang="0">
                    <a:pos x="372" y="104"/>
                  </a:cxn>
                  <a:cxn ang="0">
                    <a:pos x="459" y="112"/>
                  </a:cxn>
                </a:cxnLst>
                <a:rect l="0" t="0" r="r" b="b"/>
                <a:pathLst>
                  <a:path w="459" h="166">
                    <a:moveTo>
                      <a:pt x="0" y="148"/>
                    </a:moveTo>
                    <a:cubicBezTo>
                      <a:pt x="14" y="74"/>
                      <a:pt x="29" y="0"/>
                      <a:pt x="51" y="2"/>
                    </a:cubicBezTo>
                    <a:cubicBezTo>
                      <a:pt x="73" y="4"/>
                      <a:pt x="109" y="160"/>
                      <a:pt x="131" y="163"/>
                    </a:cubicBezTo>
                    <a:cubicBezTo>
                      <a:pt x="153" y="166"/>
                      <a:pt x="161" y="18"/>
                      <a:pt x="182" y="17"/>
                    </a:cubicBezTo>
                    <a:cubicBezTo>
                      <a:pt x="203" y="16"/>
                      <a:pt x="233" y="154"/>
                      <a:pt x="255" y="155"/>
                    </a:cubicBezTo>
                    <a:cubicBezTo>
                      <a:pt x="277" y="156"/>
                      <a:pt x="295" y="32"/>
                      <a:pt x="314" y="24"/>
                    </a:cubicBezTo>
                    <a:cubicBezTo>
                      <a:pt x="333" y="16"/>
                      <a:pt x="348" y="89"/>
                      <a:pt x="372" y="104"/>
                    </a:cubicBezTo>
                    <a:cubicBezTo>
                      <a:pt x="396" y="119"/>
                      <a:pt x="446" y="111"/>
                      <a:pt x="459" y="112"/>
                    </a:cubicBezTo>
                  </a:path>
                </a:pathLst>
              </a:custGeom>
              <a:noFill/>
              <a:ln w="38100" cmpd="sng">
                <a:solidFill>
                  <a:srgbClr val="1EC235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0" name="Freeform 43"/>
            <p:cNvSpPr>
              <a:spLocks/>
            </p:cNvSpPr>
            <p:nvPr/>
          </p:nvSpPr>
          <p:spPr bwMode="auto">
            <a:xfrm>
              <a:off x="4728" y="319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" name="Freeform 44"/>
            <p:cNvSpPr>
              <a:spLocks/>
            </p:cNvSpPr>
            <p:nvPr/>
          </p:nvSpPr>
          <p:spPr bwMode="auto">
            <a:xfrm>
              <a:off x="4720" y="3432"/>
              <a:ext cx="459" cy="166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51" y="2"/>
                </a:cxn>
                <a:cxn ang="0">
                  <a:pos x="131" y="163"/>
                </a:cxn>
                <a:cxn ang="0">
                  <a:pos x="182" y="17"/>
                </a:cxn>
                <a:cxn ang="0">
                  <a:pos x="255" y="155"/>
                </a:cxn>
                <a:cxn ang="0">
                  <a:pos x="314" y="24"/>
                </a:cxn>
                <a:cxn ang="0">
                  <a:pos x="372" y="104"/>
                </a:cxn>
                <a:cxn ang="0">
                  <a:pos x="459" y="112"/>
                </a:cxn>
              </a:cxnLst>
              <a:rect l="0" t="0" r="r" b="b"/>
              <a:pathLst>
                <a:path w="459" h="166">
                  <a:moveTo>
                    <a:pt x="0" y="148"/>
                  </a:moveTo>
                  <a:cubicBezTo>
                    <a:pt x="14" y="74"/>
                    <a:pt x="29" y="0"/>
                    <a:pt x="51" y="2"/>
                  </a:cubicBezTo>
                  <a:cubicBezTo>
                    <a:pt x="73" y="4"/>
                    <a:pt x="109" y="160"/>
                    <a:pt x="131" y="163"/>
                  </a:cubicBezTo>
                  <a:cubicBezTo>
                    <a:pt x="153" y="166"/>
                    <a:pt x="161" y="18"/>
                    <a:pt x="182" y="17"/>
                  </a:cubicBezTo>
                  <a:cubicBezTo>
                    <a:pt x="203" y="16"/>
                    <a:pt x="233" y="154"/>
                    <a:pt x="255" y="155"/>
                  </a:cubicBezTo>
                  <a:cubicBezTo>
                    <a:pt x="277" y="156"/>
                    <a:pt x="295" y="32"/>
                    <a:pt x="314" y="24"/>
                  </a:cubicBezTo>
                  <a:cubicBezTo>
                    <a:pt x="333" y="16"/>
                    <a:pt x="348" y="89"/>
                    <a:pt x="372" y="104"/>
                  </a:cubicBezTo>
                  <a:cubicBezTo>
                    <a:pt x="396" y="119"/>
                    <a:pt x="446" y="111"/>
                    <a:pt x="459" y="112"/>
                  </a:cubicBezTo>
                </a:path>
              </a:pathLst>
            </a:custGeom>
            <a:noFill/>
            <a:ln w="38100" cmpd="sng">
              <a:solidFill>
                <a:srgbClr val="1EC235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srgbClr val="000000"/>
                </a:solidFill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2" name="Text Box 45"/>
            <p:cNvSpPr txBox="1">
              <a:spLocks noChangeArrowheads="1"/>
            </p:cNvSpPr>
            <p:nvPr/>
          </p:nvSpPr>
          <p:spPr bwMode="auto">
            <a:xfrm>
              <a:off x="1142" y="3865"/>
              <a:ext cx="359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N</a:t>
              </a:r>
              <a:r>
                <a:rPr lang="en-US" sz="2400" b="0" baseline="-2500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sup</a:t>
              </a:r>
              <a:r>
                <a: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 &lt; N</a:t>
              </a:r>
              <a:r>
                <a:rPr lang="en-US" sz="2400" b="0" baseline="-2500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inf</a:t>
              </a:r>
              <a:r>
                <a:rPr lang="en-US" sz="2400" b="0">
                  <a:solidFill>
                    <a:srgbClr val="000000"/>
                  </a:solidFill>
                  <a:latin typeface="Arial" charset="0"/>
                  <a:ea typeface="+mn-ea"/>
                  <a:cs typeface="+mn-cs"/>
                </a:rPr>
                <a:t>,  menos saem do que entram.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0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28600" y="1600200"/>
            <a:ext cx="8699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sz="2400" b="0" dirty="0">
                <a:solidFill>
                  <a:srgbClr val="FF0000"/>
                </a:solidFill>
                <a:latin typeface="Arial" charset="0"/>
                <a:cs typeface="Arial" charset="0"/>
              </a:rPr>
              <a:t>Laser</a:t>
            </a:r>
            <a:r>
              <a:rPr lang="pt-BR" sz="2400" b="0" dirty="0">
                <a:solidFill>
                  <a:schemeClr val="tx1"/>
                </a:solidFill>
                <a:latin typeface="Arial" charset="0"/>
                <a:cs typeface="Arial" charset="0"/>
              </a:rPr>
              <a:t>: </a:t>
            </a:r>
            <a:r>
              <a:rPr lang="pt-BR" sz="2400" i="1" dirty="0">
                <a:solidFill>
                  <a:srgbClr val="FF0000"/>
                </a:solidFill>
                <a:latin typeface="Arial" charset="0"/>
                <a:cs typeface="Arial" charset="0"/>
              </a:rPr>
              <a:t>L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ight </a:t>
            </a:r>
            <a:r>
              <a:rPr lang="pt-BR" sz="24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mplification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by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s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timulated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mission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of</a:t>
            </a:r>
            <a:r>
              <a:rPr lang="pt-BR" sz="24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4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r</a:t>
            </a:r>
            <a:r>
              <a:rPr lang="pt-BR" sz="24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adiation</a:t>
            </a:r>
            <a:endParaRPr lang="pt-BR" sz="2400" b="0" i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5010944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39750" y="2133600"/>
            <a:ext cx="1547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Excitação: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79388" y="2514600"/>
            <a:ext cx="309721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Luz coerente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: ondas eletromagnéticas com mesma fase, amplitude e sentido de propagação.</a:t>
            </a:r>
          </a:p>
        </p:txBody>
      </p:sp>
      <p:grpSp>
        <p:nvGrpSpPr>
          <p:cNvPr id="7" name="Grupo 31"/>
          <p:cNvGrpSpPr>
            <a:grpSpLocks/>
          </p:cNvGrpSpPr>
          <p:nvPr/>
        </p:nvGrpSpPr>
        <p:grpSpPr bwMode="auto">
          <a:xfrm>
            <a:off x="468313" y="4768850"/>
            <a:ext cx="8459787" cy="1962150"/>
            <a:chOff x="467544" y="4221088"/>
            <a:chExt cx="8460432" cy="1962695"/>
          </a:xfrm>
        </p:grpSpPr>
        <p:pic>
          <p:nvPicPr>
            <p:cNvPr id="8" name="Imagem 5" descr="Figura 42.35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738"/>
            <a:stretch>
              <a:fillRect/>
            </a:stretch>
          </p:blipFill>
          <p:spPr bwMode="auto">
            <a:xfrm>
              <a:off x="3563888" y="4221088"/>
              <a:ext cx="5364088" cy="1962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upo 30"/>
            <p:cNvGrpSpPr>
              <a:grpSpLocks/>
            </p:cNvGrpSpPr>
            <p:nvPr/>
          </p:nvGrpSpPr>
          <p:grpSpPr bwMode="auto">
            <a:xfrm>
              <a:off x="467544" y="5085184"/>
              <a:ext cx="3096344" cy="832158"/>
              <a:chOff x="467544" y="5085184"/>
              <a:chExt cx="3096344" cy="832158"/>
            </a:xfrm>
          </p:grpSpPr>
          <p:sp>
            <p:nvSpPr>
              <p:cNvPr id="10" name="Text Box 10"/>
              <p:cNvSpPr txBox="1">
                <a:spLocks noChangeArrowheads="1"/>
              </p:cNvSpPr>
              <p:nvPr/>
            </p:nvSpPr>
            <p:spPr bwMode="auto">
              <a:xfrm>
                <a:off x="467544" y="5517232"/>
                <a:ext cx="226774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just">
                  <a:spcBef>
                    <a:spcPct val="50000"/>
                  </a:spcBef>
                </a:pPr>
                <a:r>
                  <a:rPr lang="pt-BR" sz="2000" b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Cavidade ótica</a:t>
                </a:r>
                <a:endParaRPr lang="pt-BR" sz="2000" b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" name="Seta dobrada 10"/>
              <p:cNvSpPr/>
              <p:nvPr/>
            </p:nvSpPr>
            <p:spPr>
              <a:xfrm>
                <a:off x="1331210" y="5084928"/>
                <a:ext cx="2232195" cy="360462"/>
              </a:xfrm>
              <a:prstGeom prst="ben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pt-BR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12" name="Imagem 5" descr="Figura 42.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47887"/>
            <a:ext cx="5688013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52400" y="3854450"/>
            <a:ext cx="34559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Inversão de população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: número de átomos no estado excitado tem que ser maior que o do estado fundamental</a:t>
            </a:r>
          </a:p>
        </p:txBody>
      </p:sp>
    </p:spTree>
    <p:extLst>
      <p:ext uri="{BB962C8B-B14F-4D97-AF65-F5344CB8AC3E}">
        <p14:creationId xmlns:p14="http://schemas.microsoft.com/office/powerpoint/2010/main" val="10042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48982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10"/>
          <p:cNvSpPr txBox="1">
            <a:spLocks noChangeArrowheads="1"/>
          </p:cNvSpPr>
          <p:nvPr/>
        </p:nvSpPr>
        <p:spPr bwMode="auto">
          <a:xfrm flipH="1">
            <a:off x="533400" y="1524000"/>
            <a:ext cx="377983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sz="2000" dirty="0">
                <a:solidFill>
                  <a:srgbClr val="FF0000"/>
                </a:solidFill>
                <a:latin typeface="Arial" charset="0"/>
                <a:cs typeface="Arial" charset="0"/>
              </a:rPr>
              <a:t>Laser de Rubi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endParaRPr lang="pt-BR" sz="2000" b="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Primeiro 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laser desenvolvido</a:t>
            </a:r>
          </a:p>
        </p:txBody>
      </p:sp>
      <p:pic>
        <p:nvPicPr>
          <p:cNvPr id="6" name="Imagem 5" descr="Figura 42.3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35225"/>
            <a:ext cx="3887788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3" descr="Figura 42.3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52897"/>
            <a:ext cx="3211513" cy="522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5" descr="Figura 42.3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3"/>
          <a:stretch>
            <a:fillRect/>
          </a:stretch>
        </p:blipFill>
        <p:spPr bwMode="auto">
          <a:xfrm>
            <a:off x="395288" y="4522788"/>
            <a:ext cx="381635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 flipH="1">
            <a:off x="684213" y="5746750"/>
            <a:ext cx="37798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10 ns – libera 1 J de energia. Isso corresponde a 100 MW de potência. (pequena cidade)</a:t>
            </a:r>
          </a:p>
        </p:txBody>
      </p:sp>
    </p:spTree>
    <p:extLst>
      <p:ext uri="{BB962C8B-B14F-4D97-AF65-F5344CB8AC3E}">
        <p14:creationId xmlns:p14="http://schemas.microsoft.com/office/powerpoint/2010/main" val="421616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187401" y="1524000"/>
            <a:ext cx="2376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 b="0">
                <a:solidFill>
                  <a:srgbClr val="FF0000"/>
                </a:solidFill>
                <a:latin typeface="Arial" charset="0"/>
                <a:cs typeface="Arial" charset="0"/>
              </a:rPr>
              <a:t>Laser de He/Ne</a:t>
            </a:r>
            <a:endParaRPr lang="pt-BR" sz="2400" b="0" i="1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2041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5" name="Imagem 5" descr="Figura 42.3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3"/>
          <a:stretch>
            <a:fillRect/>
          </a:stretch>
        </p:blipFill>
        <p:spPr bwMode="auto">
          <a:xfrm>
            <a:off x="395288" y="2346300"/>
            <a:ext cx="367188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 flipH="1">
            <a:off x="251518" y="3930625"/>
            <a:ext cx="396044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He/Ne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: 632,8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nm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, libera 1 mW de potência. 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rgbClr val="3399FF"/>
                </a:solidFill>
                <a:latin typeface="Arial" charset="0"/>
                <a:cs typeface="Arial" charset="0"/>
              </a:rPr>
              <a:t>Laser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pt-BR" sz="2000" b="0" dirty="0">
                <a:solidFill>
                  <a:srgbClr val="00B050"/>
                </a:solidFill>
                <a:latin typeface="Arial" charset="0"/>
                <a:cs typeface="Arial" charset="0"/>
              </a:rPr>
              <a:t>de argônio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: azul e verde com potência de 20 W.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Laser de dióxido de carbono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: 1000 W em 10,6 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m (10600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nm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) aplicações industriais para corte. </a:t>
            </a:r>
            <a:endParaRPr lang="pt-BR" sz="2000" b="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Imagem 4" descr="Figura 42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666875"/>
            <a:ext cx="4014787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60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Emissão</a:t>
            </a:r>
            <a:r>
              <a:rPr lang="en-US" dirty="0" smtClean="0"/>
              <a:t> </a:t>
            </a:r>
            <a:r>
              <a:rPr lang="en-US" dirty="0" err="1" smtClean="0"/>
              <a:t>Estimulada</a:t>
            </a:r>
            <a:r>
              <a:rPr lang="en-US" dirty="0" smtClean="0"/>
              <a:t> e LASERs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7950" y="1927225"/>
            <a:ext cx="5616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 b="0" dirty="0">
                <a:solidFill>
                  <a:srgbClr val="FF0000"/>
                </a:solidFill>
                <a:latin typeface="Arial" charset="0"/>
                <a:cs typeface="Arial" charset="0"/>
              </a:rPr>
              <a:t>Laser para fusão nuclear.</a:t>
            </a:r>
            <a:r>
              <a:rPr lang="pt-BR" sz="2400" b="0" i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pt-BR" sz="2400" b="0" dirty="0">
                <a:solidFill>
                  <a:srgbClr val="FF0000"/>
                </a:solidFill>
                <a:latin typeface="Arial" charset="0"/>
                <a:cs typeface="Arial" charset="0"/>
              </a:rPr>
              <a:t>(NIF / EUA)</a:t>
            </a:r>
            <a:endParaRPr lang="pt-BR" sz="2400" b="0" i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 flipH="1">
            <a:off x="287338" y="2516187"/>
            <a:ext cx="3997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Potência: 500 TW (10</a:t>
            </a:r>
            <a:r>
              <a:rPr lang="pt-BR" sz="2000" b="0" baseline="30000" dirty="0">
                <a:solidFill>
                  <a:srgbClr val="FF0000"/>
                </a:solidFill>
                <a:latin typeface="Arial" charset="0"/>
                <a:cs typeface="Arial" charset="0"/>
              </a:rPr>
              <a:t>12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 W) para fundir uma cápsula de deutério (H com um nêutron).  </a:t>
            </a:r>
            <a:endParaRPr lang="pt-BR" sz="2000" b="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18" descr="NIF laser positio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800475"/>
            <a:ext cx="41687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886200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612900"/>
            <a:ext cx="32385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40760</TotalTime>
  <Words>2194</Words>
  <Application>Microsoft Office PowerPoint</Application>
  <PresentationFormat>Apresentação na tela (4:3)</PresentationFormat>
  <Paragraphs>281</Paragraphs>
  <Slides>45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8" baseType="lpstr">
      <vt:lpstr>ＭＳ Ｐゴシック</vt:lpstr>
      <vt:lpstr>Arial</vt:lpstr>
      <vt:lpstr>ArialUnicodeMS</vt:lpstr>
      <vt:lpstr>Calibri</vt:lpstr>
      <vt:lpstr>Corbel</vt:lpstr>
      <vt:lpstr>HiraKakuPro-W6</vt:lpstr>
      <vt:lpstr>Symbol</vt:lpstr>
      <vt:lpstr>Times New Roman</vt:lpstr>
      <vt:lpstr>Wingdings</vt:lpstr>
      <vt:lpstr>Wingdings 2</vt:lpstr>
      <vt:lpstr>Wingdings 3</vt:lpstr>
      <vt:lpstr>Zapf Dingbats</vt:lpstr>
      <vt:lpstr>Module</vt:lpstr>
      <vt:lpstr>Átomos Multieletrônicos</vt:lpstr>
      <vt:lpstr>Átomo de Hidrogênio</vt:lpstr>
      <vt:lpstr>Átomo de Hidrogênio</vt:lpstr>
      <vt:lpstr>Átomo de Hidrogênio</vt:lpstr>
      <vt:lpstr>Números Quânticos (Resumo)</vt:lpstr>
      <vt:lpstr>Elementos Químicos</vt:lpstr>
      <vt:lpstr>Elementos Químicos</vt:lpstr>
      <vt:lpstr>Elementos Químicos</vt:lpstr>
      <vt:lpstr>Elementos Químicos</vt:lpstr>
      <vt:lpstr>Elementos Químicos</vt:lpstr>
      <vt:lpstr>Elementos Químicos</vt:lpstr>
      <vt:lpstr>Elementos Químicos: Pauli</vt:lpstr>
      <vt:lpstr>Elementos Químicos: Pauli</vt:lpstr>
      <vt:lpstr>Elementos Químicos</vt:lpstr>
      <vt:lpstr>Elementos Químicos</vt:lpstr>
      <vt:lpstr>Elementos Químicos</vt:lpstr>
      <vt:lpstr>Elementos Químicos</vt:lpstr>
      <vt:lpstr>Elementos Químicos</vt:lpstr>
      <vt:lpstr>Elementos Químicos</vt:lpstr>
      <vt:lpstr>Elementos Químicos</vt:lpstr>
      <vt:lpstr>Diagrama de Níveis Excitados – Na </vt:lpstr>
      <vt:lpstr>Transições Eletrônicas</vt:lpstr>
      <vt:lpstr>Transições Eletrônicas</vt:lpstr>
      <vt:lpstr>Transições Eletrônicas</vt:lpstr>
      <vt:lpstr>Transições Eletrônicas</vt:lpstr>
      <vt:lpstr>Cores!</vt:lpstr>
      <vt:lpstr>Fontes de Luz Artificiais Lâmpadas Incandescentes</vt:lpstr>
      <vt:lpstr>Fontes de Luz Artificiais Lâmpadas de Descarga (e.g. Na ou Hg)</vt:lpstr>
      <vt:lpstr>Fontes de Luz Artificiais: Lâmpadas Fluorescentes</vt:lpstr>
      <vt:lpstr>Fontes de Luz Artificiais Lâmpadas LED</vt:lpstr>
      <vt:lpstr>Emissão Espontânea</vt:lpstr>
      <vt:lpstr>Emissão Espontânea</vt:lpstr>
      <vt:lpstr>Emissão Espontânea</vt:lpstr>
      <vt:lpstr>Emissão Espontânea</vt:lpstr>
      <vt:lpstr>Emissão Estimulada e LASERs</vt:lpstr>
      <vt:lpstr>Emissão Estimulada e LASERs</vt:lpstr>
      <vt:lpstr>Emissão Estimulada e LASERs</vt:lpstr>
      <vt:lpstr>Emissão Estimulada e LASERs</vt:lpstr>
      <vt:lpstr>Emissão Estimulada e LASERs</vt:lpstr>
      <vt:lpstr>Emissão Estimulada e LASERs</vt:lpstr>
      <vt:lpstr>Emissão Estimulada e LASERs</vt:lpstr>
      <vt:lpstr>Emissão Estimulada e LASERs</vt:lpstr>
      <vt:lpstr>Emissão Estimulada e LASERs</vt:lpstr>
      <vt:lpstr>Emissão Estimulada e LASERs</vt:lpstr>
      <vt:lpstr>Emissão Estimulada e LASERs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Trabalho</dc:title>
  <dc:creator>Lucas Sigaud</dc:creator>
  <cp:lastModifiedBy>Lucas Sigaud</cp:lastModifiedBy>
  <cp:revision>196</cp:revision>
  <dcterms:created xsi:type="dcterms:W3CDTF">2010-05-01T22:40:37Z</dcterms:created>
  <dcterms:modified xsi:type="dcterms:W3CDTF">2016-11-27T16:13:38Z</dcterms:modified>
</cp:coreProperties>
</file>